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694" r:id="rId2"/>
    <p:sldMasterId id="2147483705" r:id="rId3"/>
  </p:sldMasterIdLst>
  <p:notesMasterIdLst>
    <p:notesMasterId r:id="rId71"/>
  </p:notesMasterIdLst>
  <p:sldIdLst>
    <p:sldId id="540" r:id="rId4"/>
    <p:sldId id="570" r:id="rId5"/>
    <p:sldId id="462" r:id="rId6"/>
    <p:sldId id="616" r:id="rId7"/>
    <p:sldId id="625" r:id="rId8"/>
    <p:sldId id="465" r:id="rId9"/>
    <p:sldId id="466" r:id="rId10"/>
    <p:sldId id="467" r:id="rId11"/>
    <p:sldId id="472" r:id="rId12"/>
    <p:sldId id="473" r:id="rId13"/>
    <p:sldId id="474" r:id="rId14"/>
    <p:sldId id="475" r:id="rId15"/>
    <p:sldId id="476" r:id="rId16"/>
    <p:sldId id="477" r:id="rId17"/>
    <p:sldId id="478" r:id="rId18"/>
    <p:sldId id="480" r:id="rId19"/>
    <p:sldId id="481" r:id="rId20"/>
    <p:sldId id="482" r:id="rId21"/>
    <p:sldId id="642" r:id="rId22"/>
    <p:sldId id="643" r:id="rId23"/>
    <p:sldId id="644" r:id="rId24"/>
    <p:sldId id="645" r:id="rId25"/>
    <p:sldId id="646" r:id="rId26"/>
    <p:sldId id="647" r:id="rId27"/>
    <p:sldId id="648" r:id="rId28"/>
    <p:sldId id="649" r:id="rId29"/>
    <p:sldId id="650" r:id="rId30"/>
    <p:sldId id="651" r:id="rId31"/>
    <p:sldId id="652" r:id="rId32"/>
    <p:sldId id="483" r:id="rId33"/>
    <p:sldId id="655" r:id="rId34"/>
    <p:sldId id="484" r:id="rId35"/>
    <p:sldId id="486" r:id="rId36"/>
    <p:sldId id="488" r:id="rId37"/>
    <p:sldId id="572" r:id="rId38"/>
    <p:sldId id="573" r:id="rId39"/>
    <p:sldId id="489" r:id="rId40"/>
    <p:sldId id="574" r:id="rId41"/>
    <p:sldId id="584" r:id="rId42"/>
    <p:sldId id="656" r:id="rId43"/>
    <p:sldId id="585" r:id="rId44"/>
    <p:sldId id="586" r:id="rId45"/>
    <p:sldId id="587" r:id="rId46"/>
    <p:sldId id="588" r:id="rId47"/>
    <p:sldId id="589" r:id="rId48"/>
    <p:sldId id="590" r:id="rId49"/>
    <p:sldId id="602" r:id="rId50"/>
    <p:sldId id="591" r:id="rId51"/>
    <p:sldId id="603" r:id="rId52"/>
    <p:sldId id="593" r:id="rId53"/>
    <p:sldId id="595" r:id="rId54"/>
    <p:sldId id="596" r:id="rId55"/>
    <p:sldId id="598" r:id="rId56"/>
    <p:sldId id="653" r:id="rId57"/>
    <p:sldId id="600" r:id="rId58"/>
    <p:sldId id="601" r:id="rId59"/>
    <p:sldId id="605" r:id="rId60"/>
    <p:sldId id="607" r:id="rId61"/>
    <p:sldId id="606" r:id="rId62"/>
    <p:sldId id="500" r:id="rId63"/>
    <p:sldId id="657" r:id="rId64"/>
    <p:sldId id="531" r:id="rId65"/>
    <p:sldId id="658" r:id="rId66"/>
    <p:sldId id="615" r:id="rId67"/>
    <p:sldId id="654" r:id="rId68"/>
    <p:sldId id="534" r:id="rId69"/>
    <p:sldId id="637" r:id="rId70"/>
  </p:sldIdLst>
  <p:sldSz cx="9144000" cy="6858000" type="screen4x3"/>
  <p:notesSz cx="6797675" cy="9928225"/>
  <p:custDataLst>
    <p:tags r:id="rId72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86400" autoAdjust="0"/>
  </p:normalViewPr>
  <p:slideViewPr>
    <p:cSldViewPr>
      <p:cViewPr varScale="1">
        <p:scale>
          <a:sx n="95" d="100"/>
          <a:sy n="95" d="100"/>
        </p:scale>
        <p:origin x="16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320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tableStyles" Target="tableStyles.xml"/><Relationship Id="rId7" Type="http://schemas.openxmlformats.org/officeDocument/2006/relationships/slide" Target="slides/slide4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tags" Target="tags/tag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553" cy="496411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533" y="0"/>
            <a:ext cx="2945553" cy="496411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483B42-08F6-462D-B002-AB4373F958D1}" type="datetimeFigureOut">
              <a:rPr lang="cs-CZ"/>
              <a:pPr>
                <a:defRPr/>
              </a:pPr>
              <a:t>04.03.2024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4" tIns="45807" rIns="91614" bIns="45807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132" y="4715907"/>
            <a:ext cx="5439412" cy="4467701"/>
          </a:xfrm>
          <a:prstGeom prst="rect">
            <a:avLst/>
          </a:prstGeom>
        </p:spPr>
        <p:txBody>
          <a:bodyPr vert="horz" lIns="91614" tIns="45807" rIns="91614" bIns="45807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4"/>
            <a:ext cx="2945553" cy="496411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533" y="9430224"/>
            <a:ext cx="2945553" cy="496411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0C86B6-F948-49C6-B1E0-41A8B246C61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430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osinophil" TargetMode="External"/><Relationship Id="rId13" Type="http://schemas.openxmlformats.org/officeDocument/2006/relationships/hyperlink" Target="http://en.wikipedia.org/wiki/T_cell" TargetMode="External"/><Relationship Id="rId18" Type="http://schemas.openxmlformats.org/officeDocument/2006/relationships/hyperlink" Target="http://en.wikipedia.org/wiki/Chromosome_17" TargetMode="External"/><Relationship Id="rId3" Type="http://schemas.openxmlformats.org/officeDocument/2006/relationships/hyperlink" Target="http://en.wikipedia.org/wiki/Protein" TargetMode="External"/><Relationship Id="rId7" Type="http://schemas.openxmlformats.org/officeDocument/2006/relationships/hyperlink" Target="http://en.wikipedia.org/wiki/T_cells" TargetMode="External"/><Relationship Id="rId12" Type="http://schemas.openxmlformats.org/officeDocument/2006/relationships/hyperlink" Target="http://en.wikipedia.org/wiki/Interferon" TargetMode="External"/><Relationship Id="rId17" Type="http://schemas.openxmlformats.org/officeDocument/2006/relationships/hyperlink" Target="http://en.wikipedia.org/wiki/Cytotoxic_T_cell" TargetMode="External"/><Relationship Id="rId2" Type="http://schemas.openxmlformats.org/officeDocument/2006/relationships/slide" Target="../slides/slide36.xml"/><Relationship Id="rId16" Type="http://schemas.openxmlformats.org/officeDocument/2006/relationships/hyperlink" Target="http://en.wikipedia.org/wiki/HIV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Chemokine" TargetMode="External"/><Relationship Id="rId11" Type="http://schemas.openxmlformats.org/officeDocument/2006/relationships/hyperlink" Target="http://en.wikipedia.org/wiki/Interleukin_2" TargetMode="External"/><Relationship Id="rId5" Type="http://schemas.openxmlformats.org/officeDocument/2006/relationships/hyperlink" Target="http://en.wikipedia.org/wiki/Cytokine" TargetMode="External"/><Relationship Id="rId15" Type="http://schemas.openxmlformats.org/officeDocument/2006/relationships/hyperlink" Target="http://en.wikipedia.org/wiki/CCL5" TargetMode="External"/><Relationship Id="rId10" Type="http://schemas.openxmlformats.org/officeDocument/2006/relationships/hyperlink" Target="http://en.wikipedia.org/wiki/Leukocyte" TargetMode="External"/><Relationship Id="rId19" Type="http://schemas.openxmlformats.org/officeDocument/2006/relationships/hyperlink" Target="http://en.wikipedia.org/wiki/KLF13" TargetMode="External"/><Relationship Id="rId4" Type="http://schemas.openxmlformats.org/officeDocument/2006/relationships/hyperlink" Target="http://en.wikipedia.org/wiki/Chemotaxis" TargetMode="External"/><Relationship Id="rId9" Type="http://schemas.openxmlformats.org/officeDocument/2006/relationships/hyperlink" Target="http://en.wikipedia.org/wiki/Basophil" TargetMode="External"/><Relationship Id="rId14" Type="http://schemas.openxmlformats.org/officeDocument/2006/relationships/hyperlink" Target="http://en.wikipedia.org/wiki/NK_cells" TargetMode="Externa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590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125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These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baseline="0" dirty="0"/>
              <a:t> </a:t>
            </a:r>
            <a:r>
              <a:rPr lang="cs-CZ" baseline="0" dirty="0" err="1"/>
              <a:t>apparent</a:t>
            </a:r>
            <a:r>
              <a:rPr lang="cs-CZ" baseline="0" dirty="0"/>
              <a:t>…</a:t>
            </a:r>
          </a:p>
          <a:p>
            <a:r>
              <a:rPr lang="cs-CZ" baseline="0" dirty="0" err="1"/>
              <a:t>Initial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presentations</a:t>
            </a:r>
            <a:r>
              <a:rPr lang="cs-CZ" baseline="0" dirty="0"/>
              <a:t> </a:t>
            </a:r>
            <a:r>
              <a:rPr lang="cs-CZ" baseline="0" dirty="0" err="1"/>
              <a:t>include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folollowing</a:t>
            </a:r>
            <a:r>
              <a:rPr lang="cs-CZ" baseline="0" dirty="0"/>
              <a:t>:….</a:t>
            </a:r>
          </a:p>
          <a:p>
            <a:endParaRPr lang="cs-CZ" baseline="0" dirty="0"/>
          </a:p>
          <a:p>
            <a:endParaRPr lang="cs-CZ" baseline="0" dirty="0"/>
          </a:p>
          <a:p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aetiology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</a:t>
            </a:r>
            <a:r>
              <a:rPr lang="cs-CZ" baseline="0" dirty="0" err="1"/>
              <a:t>unclear</a:t>
            </a:r>
            <a:r>
              <a:rPr lang="cs-CZ" baseline="0" dirty="0"/>
              <a:t>, but </a:t>
            </a:r>
            <a:r>
              <a:rPr lang="cs-CZ" baseline="0" dirty="0" err="1"/>
              <a:t>may</a:t>
            </a:r>
            <a:r>
              <a:rPr lang="cs-CZ" baseline="0" dirty="0"/>
              <a:t>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related</a:t>
            </a:r>
            <a:r>
              <a:rPr lang="cs-CZ" baseline="0" dirty="0"/>
              <a:t> to rapid </a:t>
            </a:r>
            <a:r>
              <a:rPr lang="cs-CZ" baseline="0" dirty="0" err="1"/>
              <a:t>complement</a:t>
            </a:r>
            <a:r>
              <a:rPr lang="cs-CZ" baseline="0" dirty="0"/>
              <a:t> </a:t>
            </a:r>
            <a:r>
              <a:rPr lang="cs-CZ" baseline="0" dirty="0" err="1"/>
              <a:t>activation</a:t>
            </a:r>
            <a:r>
              <a:rPr lang="cs-CZ" baseline="0" dirty="0"/>
              <a:t> </a:t>
            </a:r>
            <a:r>
              <a:rPr lang="cs-CZ" baseline="0" dirty="0" err="1"/>
              <a:t>at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site</a:t>
            </a:r>
            <a:r>
              <a:rPr lang="cs-CZ" baseline="0" dirty="0"/>
              <a:t> of </a:t>
            </a:r>
            <a:r>
              <a:rPr lang="cs-CZ" baseline="0" dirty="0" err="1"/>
              <a:t>infusion</a:t>
            </a:r>
            <a:r>
              <a:rPr lang="cs-CZ" baseline="0" dirty="0"/>
              <a:t> , and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generation</a:t>
            </a:r>
            <a:r>
              <a:rPr lang="cs-CZ" baseline="0" dirty="0"/>
              <a:t> of bradykinin </a:t>
            </a:r>
            <a:r>
              <a:rPr lang="cs-CZ" baseline="0" dirty="0" err="1"/>
              <a:t>following</a:t>
            </a:r>
            <a:r>
              <a:rPr lang="cs-CZ" baseline="0" dirty="0"/>
              <a:t> </a:t>
            </a:r>
            <a:r>
              <a:rPr lang="cs-CZ" baseline="0" dirty="0" err="1"/>
              <a:t>complement</a:t>
            </a:r>
            <a:r>
              <a:rPr lang="cs-CZ" baseline="0" dirty="0"/>
              <a:t> </a:t>
            </a:r>
            <a:r>
              <a:rPr lang="cs-CZ" baseline="0" dirty="0" err="1"/>
              <a:t>activation</a:t>
            </a:r>
            <a:r>
              <a:rPr lang="cs-CZ" baseline="0" dirty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012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858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1815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 </a:t>
            </a:r>
            <a:r>
              <a:rPr lang="cs-CZ" dirty="0" err="1"/>
              <a:t>develops</a:t>
            </a:r>
            <a:r>
              <a:rPr lang="cs-CZ" dirty="0"/>
              <a:t> in up to 36%of </a:t>
            </a:r>
            <a:r>
              <a:rPr lang="cs-CZ" dirty="0" err="1"/>
              <a:t>patients</a:t>
            </a:r>
            <a:r>
              <a:rPr lang="cs-CZ" dirty="0"/>
              <a:t> as a </a:t>
            </a:r>
            <a:r>
              <a:rPr lang="cs-CZ" dirty="0" err="1"/>
              <a:t>result</a:t>
            </a:r>
            <a:r>
              <a:rPr lang="cs-CZ" dirty="0"/>
              <a:t> of </a:t>
            </a:r>
            <a:r>
              <a:rPr lang="cs-CZ" dirty="0" err="1"/>
              <a:t>acute</a:t>
            </a:r>
            <a:r>
              <a:rPr lang="cs-CZ" dirty="0"/>
              <a:t> </a:t>
            </a:r>
            <a:r>
              <a:rPr lang="cs-CZ" dirty="0" err="1"/>
              <a:t>tubular</a:t>
            </a:r>
            <a:r>
              <a:rPr lang="cs-CZ" dirty="0"/>
              <a:t> </a:t>
            </a:r>
            <a:r>
              <a:rPr lang="cs-CZ" dirty="0" err="1"/>
              <a:t>necrosis</a:t>
            </a:r>
            <a:r>
              <a:rPr lang="cs-CZ" dirty="0"/>
              <a:t> </a:t>
            </a:r>
            <a:r>
              <a:rPr lang="cs-CZ" dirty="0" err="1"/>
              <a:t>induced</a:t>
            </a:r>
            <a:r>
              <a:rPr lang="cs-CZ" dirty="0"/>
              <a:t> by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hypotension</a:t>
            </a:r>
            <a:r>
              <a:rPr lang="cs-CZ" dirty="0"/>
              <a:t> and DIC.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473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vein</a:t>
            </a:r>
            <a:r>
              <a:rPr lang="cs-CZ" dirty="0"/>
              <a:t> –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:</a:t>
            </a:r>
            <a:r>
              <a:rPr lang="cs-CZ" baseline="0" dirty="0"/>
              <a:t> </a:t>
            </a:r>
            <a:r>
              <a:rPr lang="cs-CZ" baseline="0" dirty="0" err="1"/>
              <a:t>keep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intravenous</a:t>
            </a:r>
            <a:r>
              <a:rPr lang="cs-CZ" baseline="0" dirty="0"/>
              <a:t> </a:t>
            </a:r>
            <a:r>
              <a:rPr lang="cs-CZ" baseline="0" dirty="0" err="1"/>
              <a:t>infusion</a:t>
            </a:r>
            <a:r>
              <a:rPr lang="cs-CZ" baseline="0" dirty="0"/>
              <a:t> </a:t>
            </a:r>
            <a:r>
              <a:rPr lang="cs-CZ" baseline="0" dirty="0" err="1"/>
              <a:t>running</a:t>
            </a:r>
            <a:r>
              <a:rPr lang="cs-CZ" baseline="0" dirty="0"/>
              <a:t> </a:t>
            </a:r>
            <a:r>
              <a:rPr lang="cs-CZ" baseline="0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normal</a:t>
            </a:r>
            <a:r>
              <a:rPr lang="cs-CZ" baseline="0" dirty="0"/>
              <a:t> </a:t>
            </a:r>
            <a:r>
              <a:rPr lang="cs-CZ" baseline="0" dirty="0" err="1"/>
              <a:t>saline</a:t>
            </a:r>
            <a:r>
              <a:rPr lang="cs-CZ" baseline="0" dirty="0"/>
              <a:t>.</a:t>
            </a:r>
          </a:p>
          <a:p>
            <a:endParaRPr lang="cs-CZ" baseline="0" dirty="0"/>
          </a:p>
          <a:p>
            <a:r>
              <a:rPr lang="cs-CZ" baseline="0" dirty="0"/>
              <a:t>Call </a:t>
            </a:r>
            <a:r>
              <a:rPr lang="cs-CZ" baseline="0" dirty="0" err="1"/>
              <a:t>doctor</a:t>
            </a:r>
            <a:r>
              <a:rPr lang="cs-CZ" baseline="0" dirty="0"/>
              <a:t> in – call a </a:t>
            </a:r>
            <a:r>
              <a:rPr lang="cs-CZ" baseline="0" dirty="0" err="1"/>
              <a:t>member</a:t>
            </a:r>
            <a:r>
              <a:rPr lang="cs-CZ" baseline="0" dirty="0"/>
              <a:t> of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medical</a:t>
            </a:r>
            <a:r>
              <a:rPr lang="cs-CZ" baseline="0" dirty="0"/>
              <a:t> </a:t>
            </a:r>
            <a:r>
              <a:rPr lang="cs-CZ" baseline="0" dirty="0" err="1"/>
              <a:t>staff</a:t>
            </a:r>
            <a:r>
              <a:rPr lang="cs-CZ" baseline="0" dirty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813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adequate</a:t>
            </a:r>
            <a:r>
              <a:rPr lang="cs-CZ" dirty="0"/>
              <a:t> </a:t>
            </a:r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perfusion</a:t>
            </a:r>
            <a:r>
              <a:rPr lang="cs-CZ" dirty="0"/>
              <a:t> </a:t>
            </a:r>
            <a:r>
              <a:rPr lang="cs-CZ" b="0" dirty="0"/>
              <a:t>by:</a:t>
            </a:r>
            <a:r>
              <a:rPr lang="cs-CZ" b="0" baseline="0" dirty="0"/>
              <a:t> fluid </a:t>
            </a:r>
            <a:r>
              <a:rPr lang="cs-CZ" b="0" baseline="0" dirty="0" err="1"/>
              <a:t>challenges</a:t>
            </a:r>
            <a:r>
              <a:rPr lang="cs-CZ" b="0" baseline="0" dirty="0"/>
              <a:t> and </a:t>
            </a:r>
            <a:r>
              <a:rPr lang="cs-CZ" b="0" baseline="0" dirty="0" err="1"/>
              <a:t>frusemide</a:t>
            </a:r>
            <a:r>
              <a:rPr lang="cs-CZ" b="0" baseline="0" dirty="0"/>
              <a:t> </a:t>
            </a:r>
            <a:r>
              <a:rPr lang="cs-CZ" b="0" baseline="0" dirty="0" err="1"/>
              <a:t>infusion</a:t>
            </a:r>
            <a:r>
              <a:rPr lang="cs-CZ" b="0" baseline="0" dirty="0"/>
              <a:t>  - 250mg </a:t>
            </a:r>
            <a:r>
              <a:rPr lang="cs-CZ" b="0" baseline="0" dirty="0" err="1"/>
              <a:t>over</a:t>
            </a:r>
            <a:r>
              <a:rPr lang="cs-CZ" b="0" baseline="0" dirty="0"/>
              <a:t> 4 h; and </a:t>
            </a:r>
            <a:r>
              <a:rPr lang="cs-CZ" b="0" baseline="0" dirty="0" err="1"/>
              <a:t>if</a:t>
            </a:r>
            <a:r>
              <a:rPr lang="cs-CZ" b="0" baseline="0" dirty="0"/>
              <a:t> </a:t>
            </a:r>
            <a:r>
              <a:rPr lang="cs-CZ" b="0" baseline="0" dirty="0" err="1"/>
              <a:t>hypovolemic</a:t>
            </a:r>
            <a:r>
              <a:rPr lang="cs-CZ" b="0" baseline="0" dirty="0"/>
              <a:t>, dopamine </a:t>
            </a:r>
            <a:r>
              <a:rPr lang="cs-CZ" b="0" baseline="0" dirty="0" err="1"/>
              <a:t>infusion</a:t>
            </a:r>
            <a:r>
              <a:rPr lang="cs-CZ" b="0" baseline="0" dirty="0"/>
              <a:t>.</a:t>
            </a:r>
          </a:p>
          <a:p>
            <a:endParaRPr lang="cs-CZ" b="0" baseline="0" dirty="0"/>
          </a:p>
          <a:p>
            <a:r>
              <a:rPr lang="cs-CZ" b="0" baseline="0" dirty="0" err="1"/>
              <a:t>If</a:t>
            </a:r>
            <a:r>
              <a:rPr lang="cs-CZ" b="0" baseline="0" dirty="0"/>
              <a:t> </a:t>
            </a:r>
            <a:r>
              <a:rPr lang="cs-CZ" b="0" baseline="0" dirty="0" err="1"/>
              <a:t>urinary</a:t>
            </a:r>
            <a:r>
              <a:rPr lang="cs-CZ" b="0" baseline="0" dirty="0"/>
              <a:t> output </a:t>
            </a:r>
            <a:r>
              <a:rPr lang="cs-CZ" b="0" baseline="0" dirty="0" err="1"/>
              <a:t>cannot</a:t>
            </a:r>
            <a:r>
              <a:rPr lang="cs-CZ" b="0" baseline="0" dirty="0"/>
              <a:t> </a:t>
            </a:r>
            <a:r>
              <a:rPr lang="cs-CZ" b="0" baseline="0" dirty="0" err="1"/>
              <a:t>be</a:t>
            </a:r>
            <a:r>
              <a:rPr lang="cs-CZ" b="0" baseline="0" dirty="0"/>
              <a:t> </a:t>
            </a:r>
            <a:r>
              <a:rPr lang="cs-CZ" b="0" baseline="0" dirty="0" err="1"/>
              <a:t>maintained</a:t>
            </a:r>
            <a:r>
              <a:rPr lang="cs-CZ" b="0" baseline="0" dirty="0"/>
              <a:t> </a:t>
            </a:r>
            <a:r>
              <a:rPr lang="cs-CZ" b="0" baseline="0" dirty="0" err="1"/>
              <a:t>at</a:t>
            </a:r>
            <a:r>
              <a:rPr lang="cs-CZ" b="0" baseline="0" dirty="0"/>
              <a:t> 1 ml/kg/h, </a:t>
            </a:r>
            <a:r>
              <a:rPr lang="cs-CZ" b="0" baseline="0" dirty="0" err="1"/>
              <a:t>seek</a:t>
            </a:r>
            <a:r>
              <a:rPr lang="cs-CZ" b="0" baseline="0" dirty="0"/>
              <a:t> expert </a:t>
            </a:r>
            <a:r>
              <a:rPr lang="cs-CZ" b="0" baseline="0" dirty="0" err="1"/>
              <a:t>renal</a:t>
            </a:r>
            <a:r>
              <a:rPr lang="cs-CZ" b="0" baseline="0" dirty="0"/>
              <a:t> </a:t>
            </a:r>
            <a:r>
              <a:rPr lang="cs-CZ" b="0" baseline="0" dirty="0" err="1"/>
              <a:t>advice</a:t>
            </a:r>
            <a:r>
              <a:rPr lang="cs-CZ" b="0" baseline="0" dirty="0"/>
              <a:t>. </a:t>
            </a:r>
          </a:p>
          <a:p>
            <a:r>
              <a:rPr lang="cs-CZ" b="0" baseline="0" dirty="0" err="1"/>
              <a:t>Haemofiltration</a:t>
            </a:r>
            <a:r>
              <a:rPr lang="cs-CZ" b="0" baseline="0" dirty="0"/>
              <a:t> </a:t>
            </a:r>
            <a:r>
              <a:rPr lang="cs-CZ" b="0" baseline="0" dirty="0" err="1"/>
              <a:t>or</a:t>
            </a:r>
            <a:r>
              <a:rPr lang="cs-CZ" b="0" baseline="0" dirty="0"/>
              <a:t> </a:t>
            </a:r>
            <a:r>
              <a:rPr lang="cs-CZ" b="0" baseline="0" dirty="0" err="1"/>
              <a:t>dialysis</a:t>
            </a:r>
            <a:r>
              <a:rPr lang="cs-CZ" b="0" baseline="0" dirty="0"/>
              <a:t> </a:t>
            </a:r>
            <a:r>
              <a:rPr lang="cs-CZ" b="0" baseline="0" dirty="0" err="1"/>
              <a:t>may</a:t>
            </a:r>
            <a:r>
              <a:rPr lang="cs-CZ" b="0" baseline="0" dirty="0"/>
              <a:t> </a:t>
            </a:r>
            <a:r>
              <a:rPr lang="cs-CZ" b="0" baseline="0" dirty="0" err="1"/>
              <a:t>be</a:t>
            </a:r>
            <a:r>
              <a:rPr lang="cs-CZ" b="0" baseline="0" dirty="0"/>
              <a:t> </a:t>
            </a:r>
            <a:r>
              <a:rPr lang="cs-CZ" b="0" baseline="0" dirty="0" err="1"/>
              <a:t>required</a:t>
            </a:r>
            <a:r>
              <a:rPr lang="cs-CZ" b="0" baseline="0" dirty="0"/>
              <a:t> </a:t>
            </a:r>
            <a:r>
              <a:rPr lang="cs-CZ" b="0" baseline="0" dirty="0" err="1"/>
              <a:t>for</a:t>
            </a:r>
            <a:r>
              <a:rPr lang="cs-CZ" b="0" baseline="0" dirty="0"/>
              <a:t> </a:t>
            </a:r>
            <a:r>
              <a:rPr lang="cs-CZ" b="0" baseline="0" dirty="0" err="1"/>
              <a:t>the</a:t>
            </a:r>
            <a:r>
              <a:rPr lang="cs-CZ" b="0" baseline="0" dirty="0"/>
              <a:t> </a:t>
            </a:r>
            <a:r>
              <a:rPr lang="cs-CZ" b="0" baseline="0" dirty="0" err="1"/>
              <a:t>acute</a:t>
            </a:r>
            <a:r>
              <a:rPr lang="cs-CZ" b="0" baseline="0" dirty="0"/>
              <a:t> </a:t>
            </a:r>
            <a:r>
              <a:rPr lang="cs-CZ" b="0" baseline="0" dirty="0" err="1"/>
              <a:t>tubular</a:t>
            </a:r>
            <a:r>
              <a:rPr lang="cs-CZ" b="0" baseline="0" dirty="0"/>
              <a:t> </a:t>
            </a:r>
            <a:r>
              <a:rPr lang="cs-CZ" b="0" baseline="0" dirty="0" err="1"/>
              <a:t>necrosis</a:t>
            </a:r>
            <a:r>
              <a:rPr lang="cs-CZ" b="0" baseline="0" dirty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330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578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exceptions</a:t>
            </a:r>
            <a:r>
              <a:rPr lang="cs-CZ" dirty="0"/>
              <a:t> </a:t>
            </a:r>
            <a:r>
              <a:rPr lang="cs-CZ" dirty="0" err="1"/>
              <a:t>DHTRs</a:t>
            </a:r>
            <a:r>
              <a:rPr lang="cs-CZ" baseline="0" dirty="0"/>
              <a:t> are </a:t>
            </a:r>
            <a:r>
              <a:rPr lang="cs-CZ" baseline="0" dirty="0" err="1"/>
              <a:t>due</a:t>
            </a:r>
            <a:r>
              <a:rPr lang="cs-CZ" baseline="0" dirty="0"/>
              <a:t> to: </a:t>
            </a:r>
            <a:r>
              <a:rPr lang="cs-CZ" baseline="0" dirty="0" err="1"/>
              <a:t>see</a:t>
            </a:r>
            <a:r>
              <a:rPr lang="cs-CZ" baseline="0" dirty="0"/>
              <a:t> a </a:t>
            </a:r>
            <a:r>
              <a:rPr lang="cs-CZ" baseline="0" dirty="0" err="1"/>
              <a:t>slide</a:t>
            </a:r>
            <a:r>
              <a:rPr lang="cs-CZ" baseline="0" dirty="0"/>
              <a:t>..</a:t>
            </a:r>
          </a:p>
          <a:p>
            <a:endParaRPr lang="cs-CZ" baseline="0" dirty="0"/>
          </a:p>
          <a:p>
            <a:r>
              <a:rPr lang="cs-CZ" baseline="0" dirty="0"/>
              <a:t>DHTR </a:t>
            </a:r>
            <a:r>
              <a:rPr lang="cs-CZ" baseline="0" dirty="0" err="1"/>
              <a:t>is</a:t>
            </a:r>
            <a:r>
              <a:rPr lang="cs-CZ" baseline="0" dirty="0"/>
              <a:t> </a:t>
            </a:r>
            <a:r>
              <a:rPr lang="cs-CZ" baseline="0" dirty="0" err="1"/>
              <a:t>rarely</a:t>
            </a:r>
            <a:r>
              <a:rPr lang="cs-CZ" baseline="0" dirty="0"/>
              <a:t> </a:t>
            </a:r>
            <a:r>
              <a:rPr lang="cs-CZ" baseline="0" dirty="0" err="1"/>
              <a:t>fatal</a:t>
            </a:r>
            <a:r>
              <a:rPr lang="cs-CZ" baseline="0" dirty="0"/>
              <a:t>, </a:t>
            </a:r>
            <a:r>
              <a:rPr lang="cs-CZ" baseline="0" dirty="0" err="1"/>
              <a:t>although</a:t>
            </a:r>
            <a:r>
              <a:rPr lang="cs-CZ" baseline="0" dirty="0"/>
              <a:t> in </a:t>
            </a:r>
            <a:r>
              <a:rPr lang="cs-CZ" baseline="0" dirty="0" err="1"/>
              <a:t>asociation</a:t>
            </a:r>
            <a:r>
              <a:rPr lang="cs-CZ" baseline="0" dirty="0"/>
              <a:t> </a:t>
            </a:r>
            <a:r>
              <a:rPr lang="cs-CZ" baseline="0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underlying</a:t>
            </a:r>
            <a:r>
              <a:rPr lang="cs-CZ" baseline="0" dirty="0"/>
              <a:t> </a:t>
            </a:r>
            <a:r>
              <a:rPr lang="cs-CZ" baseline="0" dirty="0" err="1"/>
              <a:t>disease</a:t>
            </a:r>
            <a:r>
              <a:rPr lang="cs-CZ" baseline="0" dirty="0"/>
              <a:t> </a:t>
            </a:r>
            <a:r>
              <a:rPr lang="cs-CZ" baseline="0" dirty="0" err="1"/>
              <a:t>can</a:t>
            </a:r>
            <a:r>
              <a:rPr lang="cs-CZ" baseline="0" dirty="0"/>
              <a:t> </a:t>
            </a:r>
            <a:r>
              <a:rPr lang="cs-CZ" baseline="0" dirty="0" err="1"/>
              <a:t>lead</a:t>
            </a:r>
            <a:r>
              <a:rPr lang="cs-CZ" baseline="0" dirty="0"/>
              <a:t> to mortality.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6437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118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Hemovigilance</a:t>
            </a:r>
            <a:r>
              <a:rPr lang="cs-CZ" dirty="0"/>
              <a:t>=a set of </a:t>
            </a:r>
            <a:r>
              <a:rPr lang="cs-CZ" dirty="0" err="1"/>
              <a:t>systematic</a:t>
            </a:r>
            <a:r>
              <a:rPr lang="cs-CZ" dirty="0"/>
              <a:t> </a:t>
            </a:r>
            <a:r>
              <a:rPr lang="cs-CZ" dirty="0" err="1"/>
              <a:t>procedures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detection</a:t>
            </a:r>
            <a:r>
              <a:rPr lang="cs-CZ" dirty="0"/>
              <a:t>, </a:t>
            </a:r>
            <a:r>
              <a:rPr lang="cs-CZ" dirty="0" err="1"/>
              <a:t>summary</a:t>
            </a:r>
            <a:r>
              <a:rPr lang="cs-CZ" dirty="0"/>
              <a:t> and </a:t>
            </a:r>
            <a:r>
              <a:rPr lang="cs-CZ" dirty="0" err="1"/>
              <a:t>analysis</a:t>
            </a:r>
            <a:r>
              <a:rPr lang="cs-CZ" dirty="0"/>
              <a:t> of </a:t>
            </a:r>
            <a:r>
              <a:rPr lang="cs-CZ" dirty="0" err="1"/>
              <a:t>information</a:t>
            </a:r>
            <a:r>
              <a:rPr lang="cs-CZ" dirty="0"/>
              <a:t> on </a:t>
            </a:r>
            <a:r>
              <a:rPr lang="cs-CZ" dirty="0" err="1"/>
              <a:t>serious</a:t>
            </a:r>
            <a:r>
              <a:rPr lang="cs-CZ" dirty="0"/>
              <a:t> </a:t>
            </a:r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and </a:t>
            </a:r>
            <a:r>
              <a:rPr lang="cs-CZ" dirty="0" err="1"/>
              <a:t>events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part of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recipients</a:t>
            </a:r>
            <a:r>
              <a:rPr lang="cs-CZ" dirty="0"/>
              <a:t> and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donors</a:t>
            </a:r>
            <a:r>
              <a:rPr lang="cs-CZ" dirty="0"/>
              <a:t> and </a:t>
            </a:r>
            <a:r>
              <a:rPr lang="cs-CZ" dirty="0" err="1"/>
              <a:t>epidemiological</a:t>
            </a:r>
            <a:r>
              <a:rPr lang="cs-CZ" dirty="0"/>
              <a:t> </a:t>
            </a:r>
            <a:r>
              <a:rPr lang="cs-CZ" dirty="0" err="1"/>
              <a:t>surveillance</a:t>
            </a:r>
            <a:r>
              <a:rPr lang="cs-CZ" dirty="0"/>
              <a:t>.</a:t>
            </a:r>
            <a:endParaRPr lang="cs-CZ" baseline="0" dirty="0"/>
          </a:p>
          <a:p>
            <a:r>
              <a:rPr lang="cs-CZ" dirty="0" err="1"/>
              <a:t>Functional</a:t>
            </a:r>
            <a:r>
              <a:rPr lang="cs-CZ" dirty="0"/>
              <a:t> systém of reporting </a:t>
            </a:r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of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5187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4105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6517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668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374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88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077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3394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8513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267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245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suitable</a:t>
            </a:r>
            <a:r>
              <a:rPr lang="cs-CZ" dirty="0"/>
              <a:t> to </a:t>
            </a:r>
            <a:r>
              <a:rPr lang="cs-CZ" dirty="0" err="1"/>
              <a:t>divide</a:t>
            </a:r>
            <a:r>
              <a:rPr lang="cs-CZ" baseline="0" dirty="0"/>
              <a:t> </a:t>
            </a:r>
            <a:r>
              <a:rPr lang="cs-CZ" baseline="0" dirty="0" err="1"/>
              <a:t>adverse</a:t>
            </a:r>
            <a:r>
              <a:rPr lang="cs-CZ" baseline="0" dirty="0"/>
              <a:t> </a:t>
            </a:r>
            <a:r>
              <a:rPr lang="cs-CZ" baseline="0" dirty="0" err="1"/>
              <a:t>reactions</a:t>
            </a:r>
            <a:r>
              <a:rPr lang="cs-CZ" baseline="0" dirty="0"/>
              <a:t> </a:t>
            </a:r>
            <a:r>
              <a:rPr lang="cs-CZ" baseline="0" dirty="0" err="1"/>
              <a:t>into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reactions</a:t>
            </a:r>
            <a:r>
              <a:rPr lang="cs-CZ" baseline="0" dirty="0"/>
              <a:t> </a:t>
            </a:r>
            <a:r>
              <a:rPr lang="cs-CZ" baseline="0" dirty="0" err="1"/>
              <a:t>dependended</a:t>
            </a:r>
            <a:r>
              <a:rPr lang="cs-CZ" baseline="0" dirty="0"/>
              <a:t> on </a:t>
            </a:r>
            <a:r>
              <a:rPr lang="cs-CZ" baseline="0" dirty="0" err="1"/>
              <a:t>blood</a:t>
            </a:r>
            <a:r>
              <a:rPr lang="cs-CZ" baseline="0" dirty="0"/>
              <a:t> </a:t>
            </a:r>
            <a:r>
              <a:rPr lang="cs-CZ" baseline="0" dirty="0" err="1"/>
              <a:t>component</a:t>
            </a:r>
            <a:r>
              <a:rPr lang="cs-CZ" baseline="0" dirty="0"/>
              <a:t> and on </a:t>
            </a:r>
            <a:r>
              <a:rPr lang="cs-CZ" baseline="0" dirty="0" err="1"/>
              <a:t>transfusion</a:t>
            </a:r>
            <a:r>
              <a:rPr lang="cs-CZ" baseline="0" dirty="0"/>
              <a:t> </a:t>
            </a:r>
            <a:r>
              <a:rPr lang="cs-CZ" baseline="0" dirty="0" err="1"/>
              <a:t>therapy</a:t>
            </a:r>
            <a:r>
              <a:rPr lang="cs-CZ" baseline="0" dirty="0"/>
              <a:t> </a:t>
            </a:r>
            <a:r>
              <a:rPr lang="cs-CZ" baseline="0" dirty="0" err="1"/>
              <a:t>because</a:t>
            </a:r>
            <a:r>
              <a:rPr lang="cs-CZ" baseline="0" dirty="0"/>
              <a:t> </a:t>
            </a:r>
            <a:r>
              <a:rPr lang="cs-CZ" baseline="0" dirty="0" err="1"/>
              <a:t>preventive</a:t>
            </a:r>
            <a:r>
              <a:rPr lang="cs-CZ" baseline="0" dirty="0"/>
              <a:t> </a:t>
            </a:r>
            <a:r>
              <a:rPr lang="cs-CZ" baseline="0" dirty="0" err="1"/>
              <a:t>measures</a:t>
            </a:r>
            <a:r>
              <a:rPr lang="cs-CZ" baseline="0" dirty="0"/>
              <a:t> are </a:t>
            </a:r>
            <a:r>
              <a:rPr lang="cs-CZ" baseline="0" dirty="0" err="1"/>
              <a:t>different</a:t>
            </a:r>
            <a:r>
              <a:rPr lang="cs-CZ" baseline="0" dirty="0"/>
              <a:t>. </a:t>
            </a:r>
          </a:p>
          <a:p>
            <a:r>
              <a:rPr lang="cs-CZ" baseline="0" dirty="0" err="1"/>
              <a:t>We</a:t>
            </a:r>
            <a:r>
              <a:rPr lang="cs-CZ" baseline="0" dirty="0"/>
              <a:t> </a:t>
            </a:r>
            <a:r>
              <a:rPr lang="cs-CZ" baseline="0" dirty="0" err="1"/>
              <a:t>can</a:t>
            </a:r>
            <a:r>
              <a:rPr lang="cs-CZ" baseline="0" dirty="0"/>
              <a:t> </a:t>
            </a:r>
            <a:r>
              <a:rPr lang="cs-CZ" baseline="0" dirty="0" err="1"/>
              <a:t>avert</a:t>
            </a:r>
            <a:r>
              <a:rPr lang="cs-CZ" baseline="0" dirty="0"/>
              <a:t> </a:t>
            </a:r>
            <a:r>
              <a:rPr lang="cs-CZ" baseline="0" dirty="0" err="1"/>
              <a:t>some</a:t>
            </a:r>
            <a:r>
              <a:rPr lang="cs-CZ" baseline="0" dirty="0"/>
              <a:t> </a:t>
            </a:r>
            <a:r>
              <a:rPr lang="cs-CZ" baseline="0" dirty="0" err="1"/>
              <a:t>adverse</a:t>
            </a:r>
            <a:r>
              <a:rPr lang="cs-CZ" baseline="0" dirty="0"/>
              <a:t> </a:t>
            </a:r>
            <a:r>
              <a:rPr lang="cs-CZ" baseline="0" dirty="0" err="1"/>
              <a:t>reactions</a:t>
            </a:r>
            <a:r>
              <a:rPr lang="cs-CZ" baseline="0" dirty="0"/>
              <a:t> </a:t>
            </a:r>
            <a:r>
              <a:rPr lang="cs-CZ" baseline="0" dirty="0" err="1"/>
              <a:t>dependended</a:t>
            </a:r>
            <a:r>
              <a:rPr lang="cs-CZ" baseline="0" dirty="0"/>
              <a:t> on </a:t>
            </a:r>
            <a:r>
              <a:rPr lang="cs-CZ" baseline="0" dirty="0" err="1"/>
              <a:t>blood</a:t>
            </a:r>
            <a:r>
              <a:rPr lang="cs-CZ" baseline="0" dirty="0"/>
              <a:t> </a:t>
            </a:r>
            <a:r>
              <a:rPr lang="cs-CZ" baseline="0" dirty="0" err="1"/>
              <a:t>component</a:t>
            </a:r>
            <a:r>
              <a:rPr lang="cs-CZ" baseline="0" dirty="0"/>
              <a:t> (FNHTR, TA-</a:t>
            </a:r>
            <a:r>
              <a:rPr lang="cs-CZ" baseline="0" dirty="0" err="1"/>
              <a:t>GvHD</a:t>
            </a:r>
            <a:r>
              <a:rPr lang="cs-CZ" baseline="0" dirty="0"/>
              <a:t>, </a:t>
            </a:r>
            <a:r>
              <a:rPr lang="cs-CZ" baseline="0" dirty="0" err="1"/>
              <a:t>allergy</a:t>
            </a:r>
            <a:r>
              <a:rPr lang="cs-CZ" baseline="0" dirty="0"/>
              <a:t>..) by </a:t>
            </a:r>
            <a:r>
              <a:rPr lang="cs-CZ" baseline="0" dirty="0" err="1"/>
              <a:t>using</a:t>
            </a:r>
            <a:r>
              <a:rPr lang="cs-CZ" baseline="0" dirty="0"/>
              <a:t> </a:t>
            </a:r>
            <a:r>
              <a:rPr lang="cs-CZ" baseline="0" dirty="0" err="1"/>
              <a:t>its</a:t>
            </a:r>
            <a:r>
              <a:rPr lang="cs-CZ" baseline="0" dirty="0"/>
              <a:t> </a:t>
            </a:r>
            <a:r>
              <a:rPr lang="cs-CZ" baseline="0" dirty="0" err="1"/>
              <a:t>treatment</a:t>
            </a:r>
            <a:r>
              <a:rPr lang="cs-CZ" baseline="0" dirty="0"/>
              <a:t> (</a:t>
            </a:r>
            <a:r>
              <a:rPr lang="cs-CZ" baseline="0" dirty="0" err="1"/>
              <a:t>leucodepletion</a:t>
            </a:r>
            <a:r>
              <a:rPr lang="cs-CZ" baseline="0" dirty="0"/>
              <a:t>, X-</a:t>
            </a:r>
            <a:r>
              <a:rPr lang="cs-CZ" baseline="0" dirty="0" err="1"/>
              <a:t>ray</a:t>
            </a:r>
            <a:r>
              <a:rPr lang="cs-CZ" baseline="0" dirty="0"/>
              <a:t>, </a:t>
            </a:r>
            <a:r>
              <a:rPr lang="cs-CZ" baseline="0" dirty="0" err="1"/>
              <a:t>washing</a:t>
            </a:r>
            <a:r>
              <a:rPr lang="cs-CZ" baseline="0" dirty="0"/>
              <a:t>).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833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1575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5222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2989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9070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Vyskytuje se nejčastěji u polytransfundovaných pacientů s přítomnými antileukocytárními protilátkami (hl. anti-HLA protilátkami).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187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Anti-HLA protilátky</a:t>
            </a:r>
            <a:r>
              <a:rPr lang="cs-CZ" baseline="0" dirty="0"/>
              <a:t> příjemce reagují s HLA antigeny , které jsou přítomny na povrchu buněčných membrán buněk obsažených v TP.</a:t>
            </a:r>
          </a:p>
          <a:p>
            <a:r>
              <a:rPr lang="cs-CZ" baseline="0" dirty="0"/>
              <a:t>V zemích s celoplošnou 100% deleukotizací TP – incidence FNHTR méně než 0,1%.</a:t>
            </a:r>
          </a:p>
          <a:p>
            <a:r>
              <a:rPr lang="cs-CZ" baseline="0" dirty="0"/>
              <a:t>RANTES=</a:t>
            </a:r>
            <a:r>
              <a:rPr lang="en-US" dirty="0"/>
              <a:t>protein. It is a selective attractant for memory T lymphocytes and monocytes. It binds to CCR5, a coreceptor of HIV. RANTES is an acronym for Regulated on Activation, Normal T Expressed and Secreted. It is also known as CCL5.</a:t>
            </a:r>
            <a:endParaRPr lang="cs-CZ" dirty="0"/>
          </a:p>
          <a:p>
            <a:pPr rtl="0"/>
            <a:r>
              <a:rPr lang="en-US" dirty="0"/>
              <a:t>CCL5 is an 8kDa </a:t>
            </a:r>
            <a:r>
              <a:rPr lang="en-US" dirty="0">
                <a:hlinkClick r:id="rId3" tooltip="Protein"/>
              </a:rPr>
              <a:t>protein</a:t>
            </a:r>
            <a:r>
              <a:rPr lang="en-US" dirty="0"/>
              <a:t> classified as a </a:t>
            </a:r>
            <a:r>
              <a:rPr lang="en-US" dirty="0">
                <a:hlinkClick r:id="rId4" tooltip="Chemotaxis"/>
              </a:rPr>
              <a:t>chemotactic</a:t>
            </a:r>
            <a:r>
              <a:rPr lang="en-US" dirty="0"/>
              <a:t> </a:t>
            </a:r>
            <a:r>
              <a:rPr lang="en-US" dirty="0">
                <a:hlinkClick r:id="rId5" tooltip="Cytokine"/>
              </a:rPr>
              <a:t>cytokine</a:t>
            </a:r>
            <a:r>
              <a:rPr lang="en-US" dirty="0"/>
              <a:t> or </a:t>
            </a:r>
            <a:r>
              <a:rPr lang="en-US" dirty="0">
                <a:hlinkClick r:id="rId6" tooltip="Chemokine"/>
              </a:rPr>
              <a:t>chemokine</a:t>
            </a:r>
            <a:r>
              <a:rPr lang="en-US" dirty="0"/>
              <a:t>. CCL5 is chemotactic for </a:t>
            </a:r>
            <a:r>
              <a:rPr lang="en-US" dirty="0">
                <a:hlinkClick r:id="rId7" tooltip="T cells"/>
              </a:rPr>
              <a:t>T cells</a:t>
            </a:r>
            <a:r>
              <a:rPr lang="en-US" dirty="0"/>
              <a:t>, </a:t>
            </a:r>
            <a:r>
              <a:rPr lang="en-US" dirty="0">
                <a:hlinkClick r:id="rId8" tooltip="Eosinophil"/>
              </a:rPr>
              <a:t>eosinophils</a:t>
            </a:r>
            <a:r>
              <a:rPr lang="en-US" dirty="0"/>
              <a:t>, and </a:t>
            </a:r>
            <a:r>
              <a:rPr lang="en-US" dirty="0">
                <a:hlinkClick r:id="rId9" tooltip="Basophil"/>
              </a:rPr>
              <a:t>basophils</a:t>
            </a:r>
            <a:r>
              <a:rPr lang="en-US" dirty="0"/>
              <a:t>, and plays an active role in recruiting </a:t>
            </a:r>
            <a:r>
              <a:rPr lang="en-US" dirty="0">
                <a:hlinkClick r:id="rId10" tooltip="Leukocyte"/>
              </a:rPr>
              <a:t>leukocytes</a:t>
            </a:r>
            <a:r>
              <a:rPr lang="en-US" dirty="0"/>
              <a:t> into inflammatory sites. With the help of particular </a:t>
            </a:r>
            <a:r>
              <a:rPr lang="en-US" dirty="0">
                <a:hlinkClick r:id="rId5" tooltip="Cytokine"/>
              </a:rPr>
              <a:t>cytokines</a:t>
            </a:r>
            <a:r>
              <a:rPr lang="en-US" dirty="0"/>
              <a:t> (i.e., </a:t>
            </a:r>
            <a:r>
              <a:rPr lang="en-US" dirty="0">
                <a:hlinkClick r:id="rId11" tooltip="Interleukin 2"/>
              </a:rPr>
              <a:t>IL-2</a:t>
            </a:r>
            <a:r>
              <a:rPr lang="en-US" dirty="0"/>
              <a:t> and </a:t>
            </a:r>
            <a:r>
              <a:rPr lang="en-US" dirty="0">
                <a:hlinkClick r:id="rId12" tooltip="Interferon"/>
              </a:rPr>
              <a:t>IFN-γ</a:t>
            </a:r>
            <a:r>
              <a:rPr lang="en-US" dirty="0"/>
              <a:t>) that are released by </a:t>
            </a:r>
            <a:r>
              <a:rPr lang="en-US" dirty="0">
                <a:hlinkClick r:id="rId13" tooltip="T cell"/>
              </a:rPr>
              <a:t>T cells</a:t>
            </a:r>
            <a:r>
              <a:rPr lang="en-US" dirty="0"/>
              <a:t>, CCL5 also induces the proliferation and activation of certain natural-killer (</a:t>
            </a:r>
            <a:r>
              <a:rPr lang="en-US" dirty="0">
                <a:hlinkClick r:id="rId14" tooltip="NK cells"/>
              </a:rPr>
              <a:t>NK</a:t>
            </a:r>
            <a:r>
              <a:rPr lang="en-US" dirty="0"/>
              <a:t>) cells to form CHAK (CC-Chemokine-activated killer) cells.</a:t>
            </a:r>
            <a:r>
              <a:rPr lang="en-US" baseline="30000" dirty="0">
                <a:hlinkClick r:id="rId15"/>
              </a:rPr>
              <a:t>[2]</a:t>
            </a:r>
            <a:r>
              <a:rPr lang="en-US" dirty="0"/>
              <a:t> It is also an </a:t>
            </a:r>
            <a:r>
              <a:rPr lang="en-US" dirty="0">
                <a:hlinkClick r:id="rId16" tooltip="HIV"/>
              </a:rPr>
              <a:t>HIV</a:t>
            </a:r>
            <a:r>
              <a:rPr lang="en-US" dirty="0"/>
              <a:t>-suppressive factor released from </a:t>
            </a:r>
            <a:r>
              <a:rPr lang="en-US" dirty="0">
                <a:hlinkClick r:id="rId17" tooltip="Cytotoxic T cell"/>
              </a:rPr>
              <a:t>CD8+ T cells</a:t>
            </a:r>
            <a:r>
              <a:rPr lang="en-US" dirty="0"/>
              <a:t>. This chemokine has been localized to </a:t>
            </a:r>
            <a:r>
              <a:rPr lang="en-US" dirty="0">
                <a:hlinkClick r:id="rId18" tooltip="Chromosome 17"/>
              </a:rPr>
              <a:t>chromosome 17</a:t>
            </a:r>
            <a:r>
              <a:rPr lang="en-US" dirty="0"/>
              <a:t> in humans.</a:t>
            </a:r>
            <a:r>
              <a:rPr lang="en-US" baseline="30000" dirty="0">
                <a:hlinkClick r:id="rId15"/>
              </a:rPr>
              <a:t>[1]</a:t>
            </a:r>
            <a:endParaRPr lang="en-US" dirty="0"/>
          </a:p>
          <a:p>
            <a:pPr rtl="0"/>
            <a:r>
              <a:rPr lang="en-US" dirty="0"/>
              <a:t>RANTES was first identified in a search for genes expressed "late" (3–5 days) after </a:t>
            </a:r>
            <a:r>
              <a:rPr lang="en-US" dirty="0">
                <a:hlinkClick r:id="rId13" tooltip="T cell"/>
              </a:rPr>
              <a:t>T cell</a:t>
            </a:r>
            <a:r>
              <a:rPr lang="en-US" dirty="0"/>
              <a:t> activation. It was subsequently determined to be a </a:t>
            </a:r>
            <a:r>
              <a:rPr lang="en-US" dirty="0">
                <a:hlinkClick r:id="rId6" tooltip="Chemokine"/>
              </a:rPr>
              <a:t>CC chemokine</a:t>
            </a:r>
            <a:r>
              <a:rPr lang="en-US" dirty="0"/>
              <a:t> and expressed in more than 100 human diseases. RANTES expression is regulated in T lymphocytes by Kruppel like factor 13 (</a:t>
            </a:r>
            <a:r>
              <a:rPr lang="en-US" dirty="0">
                <a:hlinkClick r:id="rId19" tooltip="KLF13"/>
              </a:rPr>
              <a:t>KLF13</a:t>
            </a:r>
            <a:r>
              <a:rPr lang="en-US" dirty="0"/>
              <a:t>).</a:t>
            </a:r>
            <a:r>
              <a:rPr lang="en-US" baseline="30000" dirty="0">
                <a:hlinkClick r:id="rId15"/>
              </a:rPr>
              <a:t>[3][4][5][6]</a:t>
            </a:r>
            <a:r>
              <a:rPr lang="en-US" dirty="0"/>
              <a:t> RANTES, along with the related chemokines MIP-1alpha and MIP-1beta, has been identified as a natural HIV-suppressive factor secreted by activated CD8+ T cells and other immune cells.</a:t>
            </a:r>
            <a:r>
              <a:rPr lang="en-US" baseline="30000" dirty="0">
                <a:hlinkClick r:id="rId15"/>
              </a:rPr>
              <a:t>[7]</a:t>
            </a:r>
            <a:r>
              <a:rPr lang="en-US" dirty="0"/>
              <a:t> Recently, the RANTES protein has been engineered for in vivo production by Lactobacillus bacteria, and this solution is being developed into a possible HIV</a:t>
            </a:r>
            <a:r>
              <a:rPr lang="cs-CZ" dirty="0"/>
              <a:t> entry-inhibiting topical microbicide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9945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Až do 4 hodin po transfuzi.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1684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Hypotenzní reakce u příjemce: aktivace bradykininu na </a:t>
            </a:r>
            <a:r>
              <a:rPr lang="cs-CZ" dirty="0" err="1"/>
              <a:t>deleukotizačním</a:t>
            </a:r>
            <a:r>
              <a:rPr lang="cs-CZ" dirty="0"/>
              <a:t> filtru (vzhledem ke krátkému poločasu bradykininu reakce nehrozí při in- line </a:t>
            </a:r>
            <a:r>
              <a:rPr lang="cs-CZ" dirty="0" err="1"/>
              <a:t>deleukotizaci</a:t>
            </a:r>
            <a:r>
              <a:rPr lang="cs-CZ"/>
              <a:t>).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2325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25291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878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2124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9752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0422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1048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6242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95556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67989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137">
              <a:defRPr/>
            </a:pPr>
            <a:r>
              <a:rPr lang="cs-CZ" dirty="0"/>
              <a:t>Přítomné v plazmě dárce, reagují s leukocyty příjemce, vzácněji mohou reagovat protilátky v plazmě příjemce s leukocyty dárce.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04675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73436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56298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942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158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 ustoupení</a:t>
            </a:r>
            <a:r>
              <a:rPr lang="cs-CZ" baseline="0" dirty="0"/>
              <a:t> symptomů lze v transfuzi pokračovat (cca za 15-3 minut), detailní vyšetření není nutné.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06382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Symptomy</a:t>
            </a:r>
            <a:r>
              <a:rPr lang="cs-CZ" baseline="0" dirty="0"/>
              <a:t> se objeví pouze po prvních několika ml transfuze, během transfuze nebo do 24 hodin.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9163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Hypotenze se ztrátou vědomí během transfuze bez nálezu jiné příčiny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6850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29803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Jedinci s IgA deficitem – autologní TP před plánovanými výkony.</a:t>
            </a:r>
          </a:p>
          <a:p>
            <a:pPr defTabSz="916137">
              <a:defRPr/>
            </a:pPr>
            <a:r>
              <a:rPr lang="cs-CZ" dirty="0"/>
              <a:t>Promyté TP:obsah proteinů ve finálním supernatantu je méně než 0,5 g/TU</a:t>
            </a:r>
            <a:r>
              <a:rPr lang="cs-CZ" baseline="0" dirty="0"/>
              <a:t>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91236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6839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Vyskytuje se zřídka, ale pokud se vyskytne,</a:t>
            </a:r>
            <a:r>
              <a:rPr lang="cs-CZ" baseline="0" dirty="0"/>
              <a:t> je život ohrožující.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79354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61314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Hypotenze: roztoky : volumoexpandery, vasopressory</a:t>
            </a:r>
            <a:r>
              <a:rPr lang="cs-CZ" baseline="0" dirty="0"/>
              <a:t> (DOPAMIN)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58445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ED5EC-2C43-4D9E-90BB-3B3556EDA86D}" type="slidenum">
              <a:rPr lang="cs-CZ"/>
              <a:pPr>
                <a:defRPr/>
              </a:pPr>
              <a:t>62</a:t>
            </a:fld>
            <a:endParaRPr lang="cs-CZ" dirty="0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dirty="0"/>
              <a:t>Granulocyty jsou kontaminovány vysokým počtem lymfocytů, jsou ozařovány pro všechny příjemce;HLA shodný haplotyp – ozáření všech komponent, pokud je podání mezi rodinnými příslušníky.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few</a:t>
            </a:r>
            <a:r>
              <a:rPr lang="cs-CZ" baseline="0" dirty="0"/>
              <a:t> </a:t>
            </a:r>
            <a:r>
              <a:rPr lang="cs-CZ" baseline="0" dirty="0" err="1"/>
              <a:t>exceptions</a:t>
            </a:r>
            <a:r>
              <a:rPr lang="cs-CZ" baseline="0" dirty="0"/>
              <a:t>, these </a:t>
            </a:r>
            <a:r>
              <a:rPr lang="cs-CZ" baseline="0" dirty="0" err="1"/>
              <a:t>reactions</a:t>
            </a:r>
            <a:r>
              <a:rPr lang="cs-CZ" baseline="0" dirty="0"/>
              <a:t> are </a:t>
            </a:r>
            <a:r>
              <a:rPr lang="cs-CZ" baseline="0" dirty="0" err="1"/>
              <a:t>caused</a:t>
            </a:r>
            <a:r>
              <a:rPr lang="cs-CZ" baseline="0" dirty="0"/>
              <a:t> by </a:t>
            </a:r>
            <a:r>
              <a:rPr lang="cs-CZ" baseline="0" dirty="0" err="1"/>
              <a:t>immunological</a:t>
            </a:r>
            <a:r>
              <a:rPr lang="cs-CZ" baseline="0" dirty="0"/>
              <a:t> </a:t>
            </a:r>
            <a:r>
              <a:rPr lang="cs-CZ" baseline="0" dirty="0" err="1"/>
              <a:t>incompatibility</a:t>
            </a:r>
            <a:r>
              <a:rPr lang="cs-CZ" baseline="0" dirty="0"/>
              <a:t> </a:t>
            </a:r>
            <a:r>
              <a:rPr lang="cs-CZ" baseline="0" dirty="0" err="1"/>
              <a:t>between</a:t>
            </a:r>
            <a:r>
              <a:rPr lang="cs-CZ" baseline="0" dirty="0"/>
              <a:t> 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blood</a:t>
            </a:r>
            <a:r>
              <a:rPr lang="cs-CZ" baseline="0" dirty="0"/>
              <a:t> donor and </a:t>
            </a:r>
            <a:r>
              <a:rPr lang="cs-CZ" baseline="0" dirty="0" err="1"/>
              <a:t>the</a:t>
            </a:r>
            <a:r>
              <a:rPr lang="cs-CZ" baseline="0" dirty="0"/>
              <a:t> recipient.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79052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Priony</a:t>
            </a:r>
            <a:r>
              <a:rPr lang="cs-CZ" dirty="0"/>
              <a:t>: Přenos klasické CJD ať sporadické nebo </a:t>
            </a:r>
            <a:r>
              <a:rPr lang="cs-CZ" dirty="0" err="1"/>
              <a:t>iatrogenní</a:t>
            </a:r>
            <a:r>
              <a:rPr lang="cs-CZ" dirty="0"/>
              <a:t> formy krevní transfuzí nebyl prokázán, přesto jsou </a:t>
            </a:r>
            <a:r>
              <a:rPr lang="cs-CZ" dirty="0" err="1"/>
              <a:t>zdárcovství</a:t>
            </a:r>
            <a:r>
              <a:rPr lang="cs-CZ" dirty="0"/>
              <a:t> vyřazovány osoby(CJD v příbuzenstvu, léčba tkáněmi a přípravky lidského původu (tvrdá plena mozková, rohovka, růstový hormon z hypofýzy). Variantní forma (</a:t>
            </a:r>
            <a:r>
              <a:rPr lang="cs-CZ" dirty="0" err="1"/>
              <a:t>vCJD</a:t>
            </a:r>
            <a:r>
              <a:rPr lang="cs-CZ" dirty="0"/>
              <a:t>) – přenos alimentární cestou z hovězího dobytka na člověka přenosné transfuzí je. Byly popsány nejméně 3 případy, vyřazování dárců – pobyt v GB + Francii v letech 1980-1996 déle než 6 měsíců+ transfuze v minulosti v GB.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3020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TACO-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Circulatory</a:t>
            </a:r>
            <a:r>
              <a:rPr lang="cs-CZ" dirty="0"/>
              <a:t> </a:t>
            </a:r>
            <a:r>
              <a:rPr lang="cs-CZ" dirty="0" err="1"/>
              <a:t>Overload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43081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66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45513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6137">
              <a:defRPr/>
            </a:pPr>
            <a:fld id="{F70C86B6-F948-49C6-B1E0-41A8B246C613}" type="slidenum">
              <a:rPr lang="cs-CZ">
                <a:solidFill>
                  <a:prstClr val="black"/>
                </a:solidFill>
                <a:latin typeface="Calibri"/>
              </a:rPr>
              <a:pPr defTabSz="916137">
                <a:defRPr/>
              </a:pPr>
              <a:t>67</a:t>
            </a:fld>
            <a:endParaRPr lang="cs-CZ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94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955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108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0C86B6-F948-49C6-B1E0-41A8B246C613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13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ul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24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8458-2325-4153-B747-84C4B8D9303B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78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6FD-B2BC-447B-B92E-A84188FF6E33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477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15A4-7706-4A2A-91DF-C4CC085970D0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696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5CF2-EDF5-4F80-AEBD-44463C99F96C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294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1469-A34A-4EA8-A663-91CD96367D37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439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006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28000"/>
            <a:ext cx="5486400" cy="43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A6D6-C1A3-4393-A408-EE361E06C2AF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34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39E3E-A373-4B1D-AD7F-FF5EBEAAECF6}" type="datetimeFigureOut">
              <a:rPr lang="cs-CZ"/>
              <a:pPr>
                <a:defRPr/>
              </a:pPr>
              <a:t>04.03.2024</a:t>
            </a:fld>
            <a:endParaRPr lang="cs-CZ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7A0B0-158A-409D-8658-ADDB5A7A283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48000" y="1800000"/>
            <a:ext cx="7848000" cy="1656000"/>
          </a:xfrm>
        </p:spPr>
        <p:txBody>
          <a:bodyPr/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vložíte název prezentace.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32000" y="3564000"/>
            <a:ext cx="6480000" cy="10800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27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vložíte podtitul prezentace.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36CED-B830-443D-95D6-695BEAE5DBBF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1332000" y="4752000"/>
            <a:ext cx="6480000" cy="10800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 dirty="0"/>
              <a:t>Kliknutím vložíte autora prezentace.</a:t>
            </a:r>
          </a:p>
        </p:txBody>
      </p:sp>
    </p:spTree>
    <p:extLst>
      <p:ext uri="{BB962C8B-B14F-4D97-AF65-F5344CB8AC3E}">
        <p14:creationId xmlns:p14="http://schemas.microsoft.com/office/powerpoint/2010/main" val="2820211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ABC5-DFBF-452C-8F27-7ED5EC45C599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782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93600"/>
            <a:ext cx="8229600" cy="540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26A-4903-4658-B4A4-53B070774A03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80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věrečný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poděkování.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91967B-55ED-4745-A798-504AFC1A235A}" type="datetimeFigureOut">
              <a:rPr lang="cs-CZ" smtClean="0"/>
              <a:pPr>
                <a:defRPr/>
              </a:pPr>
              <a:t>04.03.2024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6A602-7A42-4190-8C04-2AF3B6F934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46800" y="180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2000"/>
            <a:ext cx="647177" cy="644683"/>
          </a:xfrm>
          <a:prstGeom prst="rect">
            <a:avLst/>
          </a:prstGeom>
        </p:spPr>
      </p:pic>
      <p:sp>
        <p:nvSpPr>
          <p:cNvPr id="9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2322000"/>
            <a:ext cx="8229600" cy="406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Kliknutím vložíte kontaktní </a:t>
            </a:r>
            <a:r>
              <a:rPr lang="cs-CZ" dirty="0" err="1"/>
              <a:t>infotmace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2016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392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844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B357-1F0E-4DB0-B4D2-AEEE0AFEED52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11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322000"/>
            <a:ext cx="4038600" cy="406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322000"/>
            <a:ext cx="4038600" cy="406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F394-18CE-42C8-8A3D-1DE590F1E829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639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53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894400"/>
            <a:ext cx="4040188" cy="349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53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894400"/>
            <a:ext cx="4041775" cy="349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93E40-0A3B-41B7-8F96-020B04373D86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357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F944-65A0-4BF6-BAD8-B6461EDC0AE6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175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E5F9-2664-456E-81F1-0709E99ED89F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381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3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93600"/>
            <a:ext cx="5111750" cy="540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156400"/>
            <a:ext cx="3008313" cy="4248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5B65D-4A3B-4C09-94D4-33BEF2CE66E2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6882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260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450400"/>
            <a:ext cx="5486400" cy="5006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976000"/>
            <a:ext cx="5486400" cy="43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C703-A8D1-4709-87EA-5E8BC06E3DCE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59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věrečný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poděkování.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5832000"/>
            <a:ext cx="1080000" cy="216000"/>
          </a:xfrm>
        </p:spPr>
        <p:txBody>
          <a:bodyPr/>
          <a:lstStyle/>
          <a:p>
            <a:pPr>
              <a:defRPr/>
            </a:pPr>
            <a:fld id="{9E91967B-55ED-4745-A798-504AFC1A235A}" type="datetimeFigureOut">
              <a:rPr lang="cs-CZ" smtClean="0"/>
              <a:pPr>
                <a:defRPr/>
              </a:pPr>
              <a:t>04.03.2024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2000" y="5832000"/>
            <a:ext cx="5040000" cy="216000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606800" y="5832000"/>
            <a:ext cx="1080000" cy="216000"/>
          </a:xfrm>
        </p:spPr>
        <p:txBody>
          <a:bodyPr/>
          <a:lstStyle/>
          <a:p>
            <a:pPr>
              <a:defRPr/>
            </a:pPr>
            <a:fld id="{F836A602-7A42-4190-8C04-2AF3B6F934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0" y="606600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46800" y="6246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38000"/>
            <a:ext cx="647177" cy="644683"/>
          </a:xfrm>
          <a:prstGeom prst="rect">
            <a:avLst/>
          </a:prstGeom>
        </p:spPr>
      </p:pic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602000"/>
            <a:ext cx="8229600" cy="406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Kliknutím vložíte kontaktní informace.</a:t>
            </a:r>
          </a:p>
        </p:txBody>
      </p:sp>
    </p:spTree>
    <p:extLst>
      <p:ext uri="{BB962C8B-B14F-4D97-AF65-F5344CB8AC3E}">
        <p14:creationId xmlns:p14="http://schemas.microsoft.com/office/powerpoint/2010/main" val="83172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39E3E-A373-4B1D-AD7F-FF5EBEAAECF6}" type="datetimeFigureOut">
              <a:rPr lang="cs-CZ"/>
              <a:pPr>
                <a:defRPr/>
              </a:pPr>
              <a:t>04.03.2024</a:t>
            </a:fld>
            <a:endParaRPr lang="cs-CZ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7A0B0-158A-409D-8658-ADDB5A7A283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568EE-BE04-413A-A3EB-6C77D4A6083B}" type="datetimeFigureOut">
              <a:rPr lang="cs-CZ"/>
              <a:pPr>
                <a:defRPr/>
              </a:pPr>
              <a:t>04.03.2024</a:t>
            </a:fld>
            <a:endParaRPr lang="cs-CZ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9431-B6C5-4D1F-9147-FCDECFC33A8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48000" y="1440000"/>
            <a:ext cx="7848000" cy="1656000"/>
          </a:xfrm>
        </p:spPr>
        <p:txBody>
          <a:bodyPr/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vložíte název prezentace.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32000" y="3204000"/>
            <a:ext cx="6480000" cy="10800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27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vložíte podtitul prezentace.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569D-9EFA-4A18-A190-8C97F10FD69F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1332000" y="4392000"/>
            <a:ext cx="6480000" cy="10800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 dirty="0"/>
              <a:t>Kliknutím vložíte autora prezentace.</a:t>
            </a:r>
          </a:p>
        </p:txBody>
      </p:sp>
    </p:spTree>
    <p:extLst>
      <p:ext uri="{BB962C8B-B14F-4D97-AF65-F5344CB8AC3E}">
        <p14:creationId xmlns:p14="http://schemas.microsoft.com/office/powerpoint/2010/main" val="316714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25680-D3A6-4860-9164-55AA7BA99CC2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3600"/>
            <a:ext cx="8229600" cy="545965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16F6-CBA6-41F2-B507-12A2D4FA5ADD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94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032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484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3929-1E57-4B81-A280-E421A678A052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38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1800000"/>
            <a:ext cx="9144000" cy="2520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800000" y="4500000"/>
            <a:ext cx="5544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 MODERNÍ MEDICÍNY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006" y="1980000"/>
            <a:ext cx="2157988" cy="2148844"/>
          </a:xfrm>
          <a:prstGeom prst="rect">
            <a:avLst/>
          </a:prstGeom>
        </p:spPr>
      </p:pic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457200" y="993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457200" y="2322000"/>
            <a:ext cx="8229600" cy="406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l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91967B-55ED-4745-A798-504AFC1A235A}" type="datetimeFigureOut">
              <a:rPr lang="cs-CZ" smtClean="0"/>
              <a:pPr>
                <a:defRPr/>
              </a:pPr>
              <a:t>04.03.2024</a:t>
            </a:fld>
            <a:endParaRPr lang="cs-CZ" dirty="0"/>
          </a:p>
        </p:txBody>
      </p:sp>
      <p:sp>
        <p:nvSpPr>
          <p:cNvPr id="1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52000" y="6516000"/>
            <a:ext cx="504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ctr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068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r">
              <a:defRPr sz="1200" b="1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36A602-7A42-4190-8C04-2AF3B6F934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92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277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277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606600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5832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l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CB2FD28-0447-48B3-BDD7-2B51006B5A51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52000" y="5832000"/>
            <a:ext cx="504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ctr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06800" y="5832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r">
              <a:defRPr sz="1200" b="1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446800" y="6246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38000"/>
            <a:ext cx="647177" cy="64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5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1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7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792000"/>
          </a:xfrm>
          <a:prstGeom prst="rect">
            <a:avLst/>
          </a:prstGeom>
          <a:solidFill>
            <a:srgbClr val="002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993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322000"/>
            <a:ext cx="8229600" cy="40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l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A7C1B1-AC65-4C4E-BFB4-B586A8EC0981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52000" y="6516000"/>
            <a:ext cx="504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ctr">
              <a:defRPr sz="1200" b="0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06800" y="6516000"/>
            <a:ext cx="1080000" cy="216000"/>
          </a:xfrm>
          <a:prstGeom prst="rect">
            <a:avLst/>
          </a:prstGeom>
        </p:spPr>
        <p:txBody>
          <a:bodyPr vert="horz" lIns="72000" tIns="36000" rIns="72000" bIns="36000" rtlCol="0" anchor="ctr"/>
          <a:lstStyle>
            <a:lvl1pPr algn="r">
              <a:defRPr sz="1200" b="1">
                <a:solidFill>
                  <a:srgbClr val="0027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0CDC47C-6ADE-4EEF-8630-8FAE5C5A08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446800" y="180000"/>
            <a:ext cx="32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Jistota</a:t>
            </a:r>
            <a:r>
              <a:rPr lang="cs-CZ" sz="20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moderní medicíny</a:t>
            </a:r>
            <a:endParaRPr lang="cs-CZ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2000"/>
            <a:ext cx="647177" cy="64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5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7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 and </a:t>
            </a:r>
            <a:r>
              <a:rPr lang="cs-CZ" dirty="0" err="1"/>
              <a:t>Complication</a:t>
            </a:r>
            <a:r>
              <a:rPr lang="cs-CZ" dirty="0"/>
              <a:t>   in a </a:t>
            </a:r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</a:t>
            </a:r>
          </a:p>
        </p:txBody>
      </p:sp>
      <p:sp>
        <p:nvSpPr>
          <p:cNvPr id="105474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 algn="ctr"/>
            <a:r>
              <a:rPr lang="cs-CZ" dirty="0"/>
              <a:t>Daniela Dušková</a:t>
            </a:r>
          </a:p>
          <a:p>
            <a:pPr marR="0" algn="ctr"/>
            <a:r>
              <a:rPr lang="cs-CZ" dirty="0" err="1"/>
              <a:t>Transfusion</a:t>
            </a:r>
            <a:r>
              <a:rPr lang="cs-CZ" dirty="0"/>
              <a:t> Department of </a:t>
            </a:r>
            <a:r>
              <a:rPr lang="cs-CZ" dirty="0" err="1"/>
              <a:t>the</a:t>
            </a:r>
            <a:r>
              <a:rPr lang="cs-CZ" dirty="0"/>
              <a:t> General University </a:t>
            </a:r>
            <a:r>
              <a:rPr lang="cs-CZ" dirty="0" err="1"/>
              <a:t>Hospital</a:t>
            </a:r>
            <a:r>
              <a:rPr lang="cs-CZ" dirty="0"/>
              <a:t> in Prague and </a:t>
            </a:r>
            <a:r>
              <a:rPr lang="cs-CZ" dirty="0" err="1"/>
              <a:t>the</a:t>
            </a:r>
            <a:r>
              <a:rPr lang="cs-CZ" dirty="0"/>
              <a:t>  Charles University,1.st </a:t>
            </a:r>
            <a:r>
              <a:rPr lang="cs-CZ" dirty="0" err="1"/>
              <a:t>Faculty</a:t>
            </a:r>
            <a:r>
              <a:rPr lang="cs-CZ" dirty="0"/>
              <a:t> of </a:t>
            </a:r>
            <a:r>
              <a:rPr lang="cs-CZ" dirty="0" err="1"/>
              <a:t>Medicine</a:t>
            </a:r>
            <a:r>
              <a:rPr lang="cs-CZ" dirty="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Checks</a:t>
            </a:r>
            <a:r>
              <a:rPr lang="cs-CZ" dirty="0"/>
              <a:t> prior to </a:t>
            </a:r>
            <a:r>
              <a:rPr lang="cs-CZ" dirty="0" err="1"/>
              <a:t>transfusion</a:t>
            </a:r>
            <a:endParaRPr lang="cs-CZ" dirty="0"/>
          </a:p>
        </p:txBody>
      </p:sp>
      <p:sp>
        <p:nvSpPr>
          <p:cNvPr id="1177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identification</a:t>
            </a:r>
            <a:r>
              <a:rPr lang="cs-CZ" dirty="0"/>
              <a:t> (NOT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records</a:t>
            </a:r>
            <a:r>
              <a:rPr lang="cs-CZ" dirty="0"/>
              <a:t>)</a:t>
            </a:r>
          </a:p>
          <a:p>
            <a:r>
              <a:rPr lang="cs-CZ" dirty="0" err="1"/>
              <a:t>Documentation</a:t>
            </a:r>
            <a:r>
              <a:rPr lang="cs-CZ" dirty="0"/>
              <a:t> </a:t>
            </a:r>
            <a:r>
              <a:rPr lang="cs-CZ" dirty="0" err="1"/>
              <a:t>accompanying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component</a:t>
            </a:r>
            <a:endParaRPr lang="cs-CZ" dirty="0"/>
          </a:p>
          <a:p>
            <a:r>
              <a:rPr lang="cs-CZ" dirty="0" err="1"/>
              <a:t>Bedside</a:t>
            </a:r>
            <a:r>
              <a:rPr lang="cs-CZ" dirty="0"/>
              <a:t> </a:t>
            </a:r>
            <a:r>
              <a:rPr lang="cs-CZ" dirty="0" err="1"/>
              <a:t>check</a:t>
            </a:r>
            <a:r>
              <a:rPr lang="cs-CZ" dirty="0"/>
              <a:t> of </a:t>
            </a:r>
            <a:r>
              <a:rPr lang="cs-CZ" dirty="0" err="1"/>
              <a:t>patientś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and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componentś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group</a:t>
            </a:r>
            <a:endParaRPr lang="cs-CZ" dirty="0"/>
          </a:p>
          <a:p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, pulse, body </a:t>
            </a:r>
            <a:r>
              <a:rPr lang="cs-CZ" dirty="0" err="1"/>
              <a:t>temperature</a:t>
            </a:r>
            <a:endParaRPr lang="cs-CZ" dirty="0"/>
          </a:p>
          <a:p>
            <a:r>
              <a:rPr lang="cs-CZ" dirty="0" err="1"/>
              <a:t>Biological</a:t>
            </a:r>
            <a:r>
              <a:rPr lang="cs-CZ" dirty="0"/>
              <a:t> </a:t>
            </a:r>
            <a:r>
              <a:rPr lang="cs-CZ" dirty="0" err="1"/>
              <a:t>checking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signs</a:t>
            </a:r>
            <a:r>
              <a:rPr lang="cs-CZ" dirty="0"/>
              <a:t> of AHTR</a:t>
            </a:r>
          </a:p>
        </p:txBody>
      </p:sp>
      <p:sp>
        <p:nvSpPr>
          <p:cNvPr id="1187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receiving</a:t>
            </a:r>
            <a:r>
              <a:rPr lang="cs-CZ" dirty="0"/>
              <a:t> as </a:t>
            </a:r>
            <a:r>
              <a:rPr lang="cs-CZ" dirty="0" err="1"/>
              <a:t>little</a:t>
            </a:r>
            <a:r>
              <a:rPr lang="cs-CZ" dirty="0"/>
              <a:t> as 20 ml of AB0-incompatible </a:t>
            </a:r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cells</a:t>
            </a:r>
            <a:r>
              <a:rPr lang="cs-CZ" dirty="0"/>
              <a:t>.</a:t>
            </a:r>
          </a:p>
          <a:p>
            <a:r>
              <a:rPr lang="cs-CZ" dirty="0" err="1"/>
              <a:t>Fever</a:t>
            </a:r>
            <a:r>
              <a:rPr lang="cs-CZ" dirty="0"/>
              <a:t>.</a:t>
            </a:r>
          </a:p>
          <a:p>
            <a:r>
              <a:rPr lang="cs-CZ" dirty="0" err="1"/>
              <a:t>Chills</a:t>
            </a:r>
            <a:r>
              <a:rPr lang="cs-CZ" dirty="0"/>
              <a:t>.</a:t>
            </a:r>
          </a:p>
          <a:p>
            <a:r>
              <a:rPr lang="cs-CZ" dirty="0" err="1"/>
              <a:t>Pain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infusion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loin</a:t>
            </a:r>
            <a:r>
              <a:rPr lang="cs-CZ" dirty="0"/>
              <a:t>, in </a:t>
            </a:r>
            <a:r>
              <a:rPr lang="cs-CZ" dirty="0" err="1"/>
              <a:t>the</a:t>
            </a:r>
            <a:r>
              <a:rPr lang="cs-CZ" dirty="0"/>
              <a:t> abdomen,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chest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head</a:t>
            </a:r>
            <a:r>
              <a:rPr lang="cs-CZ" dirty="0"/>
              <a:t>.</a:t>
            </a:r>
          </a:p>
          <a:p>
            <a:r>
              <a:rPr lang="cs-CZ" dirty="0" err="1"/>
              <a:t>Hypotension</a:t>
            </a:r>
            <a:r>
              <a:rPr lang="cs-CZ" dirty="0"/>
              <a:t>.</a:t>
            </a:r>
          </a:p>
          <a:p>
            <a:r>
              <a:rPr lang="cs-CZ" dirty="0" err="1"/>
              <a:t>Tachycardia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signs</a:t>
            </a:r>
            <a:r>
              <a:rPr lang="cs-CZ" dirty="0"/>
              <a:t> of AHTR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Agitation</a:t>
            </a:r>
            <a:r>
              <a:rPr lang="cs-CZ" dirty="0"/>
              <a:t>, </a:t>
            </a:r>
            <a:r>
              <a:rPr lang="cs-CZ" dirty="0" err="1"/>
              <a:t>distress</a:t>
            </a:r>
            <a:r>
              <a:rPr lang="cs-CZ" dirty="0"/>
              <a:t> and </a:t>
            </a:r>
            <a:r>
              <a:rPr lang="cs-CZ" dirty="0" err="1"/>
              <a:t>confusion</a:t>
            </a:r>
            <a:r>
              <a:rPr lang="cs-CZ" dirty="0"/>
              <a:t>, </a:t>
            </a:r>
            <a:r>
              <a:rPr lang="cs-CZ" dirty="0" err="1"/>
              <a:t>particularly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elderly</a:t>
            </a:r>
            <a:r>
              <a:rPr lang="cs-CZ" dirty="0"/>
              <a:t>.</a:t>
            </a:r>
          </a:p>
          <a:p>
            <a:r>
              <a:rPr lang="cs-CZ" dirty="0" err="1"/>
              <a:t>Nausea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vomiting</a:t>
            </a:r>
            <a:r>
              <a:rPr lang="cs-CZ" dirty="0"/>
              <a:t>.</a:t>
            </a:r>
          </a:p>
          <a:p>
            <a:r>
              <a:rPr lang="cs-CZ" dirty="0" err="1"/>
              <a:t>Dyspnoea</a:t>
            </a:r>
            <a:r>
              <a:rPr lang="cs-CZ" dirty="0"/>
              <a:t>.</a:t>
            </a:r>
          </a:p>
          <a:p>
            <a:r>
              <a:rPr lang="cs-CZ" dirty="0" err="1"/>
              <a:t>Flushing</a:t>
            </a:r>
            <a:r>
              <a:rPr lang="cs-CZ" dirty="0"/>
              <a:t>.</a:t>
            </a:r>
          </a:p>
          <a:p>
            <a:r>
              <a:rPr lang="cs-CZ" dirty="0" err="1"/>
              <a:t>Haemoglobinuria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signs</a:t>
            </a:r>
            <a:r>
              <a:rPr lang="cs-CZ" dirty="0"/>
              <a:t> of AHTR</a:t>
            </a:r>
          </a:p>
        </p:txBody>
      </p:sp>
      <p:sp>
        <p:nvSpPr>
          <p:cNvPr id="1208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anaesthetized</a:t>
            </a:r>
            <a:r>
              <a:rPr lang="cs-CZ" dirty="0"/>
              <a:t> </a:t>
            </a:r>
            <a:r>
              <a:rPr lang="cs-CZ" dirty="0" err="1"/>
              <a:t>patients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signs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uncontrollable</a:t>
            </a:r>
            <a:r>
              <a:rPr lang="cs-CZ" dirty="0"/>
              <a:t> HYPOTENSION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excessive</a:t>
            </a:r>
            <a:r>
              <a:rPr lang="cs-CZ" dirty="0"/>
              <a:t> BLEEDING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operative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, as a </a:t>
            </a:r>
            <a:r>
              <a:rPr lang="cs-CZ" dirty="0" err="1"/>
              <a:t>result</a:t>
            </a:r>
            <a:r>
              <a:rPr lang="cs-CZ" dirty="0"/>
              <a:t> of </a:t>
            </a:r>
            <a:r>
              <a:rPr lang="cs-CZ" dirty="0" err="1"/>
              <a:t>disseminated</a:t>
            </a:r>
            <a:r>
              <a:rPr lang="cs-CZ" dirty="0"/>
              <a:t> </a:t>
            </a:r>
            <a:r>
              <a:rPr lang="cs-CZ" dirty="0" err="1"/>
              <a:t>intravascular</a:t>
            </a:r>
            <a:r>
              <a:rPr lang="cs-CZ" dirty="0"/>
              <a:t> </a:t>
            </a:r>
            <a:r>
              <a:rPr lang="cs-CZ" dirty="0" err="1"/>
              <a:t>coagulation</a:t>
            </a:r>
            <a:r>
              <a:rPr lang="cs-CZ" dirty="0"/>
              <a:t> (DIC).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Complications</a:t>
            </a:r>
            <a:r>
              <a:rPr lang="cs-CZ" dirty="0"/>
              <a:t> of AHTR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 in up to 36% of </a:t>
            </a:r>
            <a:r>
              <a:rPr lang="cs-CZ" dirty="0" err="1"/>
              <a:t>patients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DIC in up to 10% of </a:t>
            </a:r>
            <a:r>
              <a:rPr lang="cs-CZ" dirty="0" err="1"/>
              <a:t>patients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Immediate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suspect</a:t>
            </a:r>
            <a:r>
              <a:rPr lang="cs-CZ" dirty="0"/>
              <a:t> AHTR</a:t>
            </a:r>
          </a:p>
        </p:txBody>
      </p:sp>
      <p:sp>
        <p:nvSpPr>
          <p:cNvPr id="1228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NURSE: stop </a:t>
            </a:r>
            <a:r>
              <a:rPr lang="cs-CZ" dirty="0" err="1"/>
              <a:t>transfusion</a:t>
            </a:r>
            <a:r>
              <a:rPr lang="cs-CZ" dirty="0"/>
              <a:t>, 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trf</a:t>
            </a:r>
            <a:r>
              <a:rPr lang="cs-CZ" dirty="0"/>
              <a:t>. </a:t>
            </a:r>
            <a:r>
              <a:rPr lang="cs-CZ" dirty="0" err="1"/>
              <a:t>kit</a:t>
            </a:r>
            <a:r>
              <a:rPr lang="cs-CZ" dirty="0"/>
              <a:t>, </a:t>
            </a:r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vein</a:t>
            </a:r>
            <a:r>
              <a:rPr lang="cs-CZ" dirty="0"/>
              <a:t> (</a:t>
            </a:r>
            <a:r>
              <a:rPr lang="cs-CZ" dirty="0" err="1"/>
              <a:t>physiological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), call a </a:t>
            </a:r>
            <a:r>
              <a:rPr lang="cs-CZ" dirty="0" err="1"/>
              <a:t>doctor</a:t>
            </a:r>
            <a:r>
              <a:rPr lang="cs-CZ" dirty="0"/>
              <a:t> in.</a:t>
            </a:r>
          </a:p>
          <a:p>
            <a:r>
              <a:rPr lang="cs-CZ" dirty="0"/>
              <a:t>DOCTOR: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signs</a:t>
            </a:r>
            <a:r>
              <a:rPr lang="cs-CZ" dirty="0"/>
              <a:t> and </a:t>
            </a:r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of a </a:t>
            </a:r>
            <a:r>
              <a:rPr lang="cs-CZ" dirty="0" err="1"/>
              <a:t>patient</a:t>
            </a:r>
            <a:r>
              <a:rPr lang="cs-CZ" dirty="0"/>
              <a:t>.</a:t>
            </a:r>
          </a:p>
          <a:p>
            <a:r>
              <a:rPr lang="cs-CZ" dirty="0" err="1"/>
              <a:t>Diuresis</a:t>
            </a:r>
            <a:r>
              <a:rPr lang="cs-CZ" dirty="0"/>
              <a:t>: more </a:t>
            </a:r>
            <a:r>
              <a:rPr lang="cs-CZ" dirty="0" err="1"/>
              <a:t>than</a:t>
            </a:r>
            <a:r>
              <a:rPr lang="cs-CZ" dirty="0"/>
              <a:t> 1 ml/kg/</a:t>
            </a:r>
            <a:r>
              <a:rPr lang="cs-CZ" dirty="0" err="1"/>
              <a:t>hour</a:t>
            </a:r>
            <a:r>
              <a:rPr lang="cs-CZ" dirty="0"/>
              <a:t>!</a:t>
            </a:r>
          </a:p>
          <a:p>
            <a:r>
              <a:rPr lang="cs-CZ" dirty="0" err="1"/>
              <a:t>Maintain</a:t>
            </a:r>
            <a:r>
              <a:rPr lang="cs-CZ" dirty="0"/>
              <a:t> and monitor </a:t>
            </a:r>
            <a:r>
              <a:rPr lang="cs-CZ" dirty="0" err="1"/>
              <a:t>vital</a:t>
            </a:r>
            <a:r>
              <a:rPr lang="cs-CZ" dirty="0"/>
              <a:t> organ </a:t>
            </a:r>
            <a:r>
              <a:rPr lang="cs-CZ" dirty="0" err="1"/>
              <a:t>functions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Ensuring</a:t>
            </a:r>
            <a:r>
              <a:rPr lang="cs-CZ" dirty="0"/>
              <a:t> of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AHTR</a:t>
            </a:r>
          </a:p>
        </p:txBody>
      </p:sp>
      <p:sp>
        <p:nvSpPr>
          <p:cNvPr id="1249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adequate</a:t>
            </a:r>
            <a:r>
              <a:rPr lang="cs-CZ" dirty="0"/>
              <a:t> </a:t>
            </a:r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perfusion</a:t>
            </a:r>
            <a:r>
              <a:rPr lang="cs-CZ" dirty="0"/>
              <a:t>,</a:t>
            </a:r>
          </a:p>
          <a:p>
            <a:r>
              <a:rPr lang="cs-CZ" dirty="0" err="1"/>
              <a:t>Repeat</a:t>
            </a:r>
            <a:r>
              <a:rPr lang="cs-CZ" dirty="0"/>
              <a:t> COAGULATION and </a:t>
            </a:r>
            <a:r>
              <a:rPr lang="cs-CZ" dirty="0" err="1"/>
              <a:t>biochemistry</a:t>
            </a:r>
            <a:r>
              <a:rPr lang="cs-CZ" dirty="0"/>
              <a:t> </a:t>
            </a:r>
            <a:r>
              <a:rPr lang="cs-CZ" dirty="0" err="1"/>
              <a:t>screens</a:t>
            </a:r>
            <a:r>
              <a:rPr lang="cs-CZ"/>
              <a:t> 2-4 </a:t>
            </a:r>
            <a:r>
              <a:rPr lang="cs-CZ" dirty="0" err="1"/>
              <a:t>hourly</a:t>
            </a:r>
            <a:r>
              <a:rPr lang="cs-CZ" dirty="0"/>
              <a:t>,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diuresis</a:t>
            </a:r>
            <a:r>
              <a:rPr lang="cs-CZ" dirty="0"/>
              <a:t> </a:t>
            </a:r>
            <a:r>
              <a:rPr lang="cs-CZ" dirty="0" err="1"/>
              <a:t>falls</a:t>
            </a:r>
            <a:r>
              <a:rPr lang="cs-CZ" dirty="0"/>
              <a:t> </a:t>
            </a:r>
            <a:r>
              <a:rPr lang="cs-CZ" dirty="0" err="1"/>
              <a:t>below</a:t>
            </a:r>
            <a:r>
              <a:rPr lang="cs-CZ" dirty="0"/>
              <a:t> 1 ml/kg/</a:t>
            </a:r>
            <a:r>
              <a:rPr lang="cs-CZ" dirty="0" err="1"/>
              <a:t>hour</a:t>
            </a:r>
            <a:r>
              <a:rPr lang="cs-CZ" dirty="0"/>
              <a:t>, HEMOFILTRATION </a:t>
            </a:r>
            <a:r>
              <a:rPr lang="cs-CZ" dirty="0" err="1"/>
              <a:t>or</a:t>
            </a:r>
            <a:r>
              <a:rPr lang="cs-CZ" dirty="0"/>
              <a:t> HEMODIALYSIS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required</a:t>
            </a:r>
            <a:r>
              <a:rPr lang="cs-CZ" dirty="0"/>
              <a:t>,</a:t>
            </a:r>
          </a:p>
          <a:p>
            <a:r>
              <a:rPr lang="cs-CZ" dirty="0"/>
              <a:t>DIC –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DICś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Prevention</a:t>
            </a:r>
            <a:r>
              <a:rPr lang="cs-CZ" dirty="0"/>
              <a:t> of AHTR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Perform</a:t>
            </a:r>
            <a:r>
              <a:rPr lang="cs-CZ" dirty="0"/>
              <a:t> </a:t>
            </a:r>
            <a:r>
              <a:rPr lang="cs-CZ" dirty="0" err="1"/>
              <a:t>recommended</a:t>
            </a:r>
            <a:r>
              <a:rPr lang="cs-CZ" dirty="0"/>
              <a:t> </a:t>
            </a:r>
            <a:r>
              <a:rPr lang="cs-CZ" dirty="0" err="1"/>
              <a:t>controls</a:t>
            </a:r>
            <a:r>
              <a:rPr lang="cs-CZ" dirty="0"/>
              <a:t>.</a:t>
            </a:r>
          </a:p>
          <a:p>
            <a:r>
              <a:rPr lang="cs-CZ" dirty="0" err="1"/>
              <a:t>Staff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.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found</a:t>
            </a:r>
            <a:r>
              <a:rPr lang="cs-CZ" dirty="0"/>
              <a:t>, analyse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 and </a:t>
            </a:r>
            <a:r>
              <a:rPr lang="cs-CZ" dirty="0" err="1"/>
              <a:t>prepare</a:t>
            </a:r>
            <a:r>
              <a:rPr lang="cs-CZ" dirty="0"/>
              <a:t> </a:t>
            </a:r>
            <a:r>
              <a:rPr lang="cs-CZ" dirty="0" err="1"/>
              <a:t>corrective</a:t>
            </a:r>
            <a:r>
              <a:rPr lang="cs-CZ" dirty="0"/>
              <a:t> </a:t>
            </a:r>
            <a:r>
              <a:rPr lang="cs-CZ" dirty="0" err="1"/>
              <a:t>actions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taken</a:t>
            </a:r>
            <a:r>
              <a:rPr lang="cs-CZ" dirty="0"/>
              <a:t> to </a:t>
            </a:r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mistakes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Delayed</a:t>
            </a:r>
            <a:r>
              <a:rPr lang="cs-CZ" dirty="0"/>
              <a:t> </a:t>
            </a:r>
            <a:r>
              <a:rPr lang="cs-CZ" dirty="0" err="1"/>
              <a:t>haemolytic</a:t>
            </a:r>
            <a:r>
              <a:rPr lang="cs-CZ" dirty="0"/>
              <a:t> </a:t>
            </a:r>
            <a:r>
              <a:rPr lang="cs-CZ" dirty="0" err="1"/>
              <a:t>reaction</a:t>
            </a:r>
            <a:br>
              <a:rPr lang="cs-CZ" dirty="0"/>
            </a:br>
            <a:r>
              <a:rPr lang="cs-CZ" dirty="0"/>
              <a:t>(DHTR)</a:t>
            </a:r>
          </a:p>
        </p:txBody>
      </p:sp>
      <p:sp>
        <p:nvSpPr>
          <p:cNvPr id="1269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Secondary</a:t>
            </a:r>
            <a:r>
              <a:rPr lang="cs-CZ" dirty="0"/>
              <a:t>  </a:t>
            </a:r>
            <a:r>
              <a:rPr lang="cs-CZ" dirty="0" err="1"/>
              <a:t>immune</a:t>
            </a:r>
            <a:r>
              <a:rPr lang="cs-CZ" dirty="0"/>
              <a:t> </a:t>
            </a:r>
            <a:r>
              <a:rPr lang="cs-CZ" dirty="0" err="1"/>
              <a:t>responses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re-</a:t>
            </a:r>
            <a:r>
              <a:rPr lang="cs-CZ" dirty="0" err="1"/>
              <a:t>exposure</a:t>
            </a:r>
            <a:r>
              <a:rPr lang="cs-CZ" dirty="0"/>
              <a:t> to a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red</a:t>
            </a:r>
            <a:r>
              <a:rPr lang="cs-CZ" dirty="0"/>
              <a:t> cell antigen.</a:t>
            </a:r>
          </a:p>
          <a:p>
            <a:r>
              <a:rPr lang="cs-CZ" dirty="0" err="1"/>
              <a:t>The</a:t>
            </a:r>
            <a:r>
              <a:rPr lang="cs-CZ" dirty="0"/>
              <a:t> recipient 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primarily</a:t>
            </a:r>
            <a:r>
              <a:rPr lang="cs-CZ" dirty="0"/>
              <a:t> </a:t>
            </a:r>
            <a:r>
              <a:rPr lang="cs-CZ" dirty="0" err="1"/>
              <a:t>exposed</a:t>
            </a:r>
            <a:r>
              <a:rPr lang="cs-CZ" dirty="0"/>
              <a:t> in </a:t>
            </a:r>
            <a:r>
              <a:rPr lang="cs-CZ" dirty="0" err="1"/>
              <a:t>pregnancy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as a </a:t>
            </a:r>
            <a:r>
              <a:rPr lang="cs-CZ" dirty="0" err="1"/>
              <a:t>result</a:t>
            </a:r>
            <a:r>
              <a:rPr lang="cs-CZ" dirty="0"/>
              <a:t> of a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DHTR –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rarely</a:t>
            </a:r>
            <a:r>
              <a:rPr lang="cs-CZ" dirty="0"/>
              <a:t> </a:t>
            </a:r>
            <a:r>
              <a:rPr lang="cs-CZ" dirty="0" err="1"/>
              <a:t>fatal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0A427-B2A3-4B7B-AB16-3B4470CC2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DHTR – Case Report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D47719-70F5-4074-9FDD-2EE1D91C2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2776"/>
              </a:buClr>
              <a:buSzPct val="100000"/>
              <a:buFont typeface="Arial" pitchFamily="34"/>
            </a:pPr>
            <a:r>
              <a:rPr lang="cs-CZ" dirty="0" err="1">
                <a:solidFill>
                  <a:srgbClr val="0C0C72"/>
                </a:solidFill>
                <a:latin typeface="Segoe UI"/>
              </a:rPr>
              <a:t>Patient</a:t>
            </a:r>
            <a:r>
              <a:rPr lang="cs-CZ" dirty="0">
                <a:solidFill>
                  <a:srgbClr val="0C0C72"/>
                </a:solidFill>
                <a:latin typeface="Segoe UI"/>
              </a:rPr>
              <a:t> O.G., </a:t>
            </a:r>
            <a:r>
              <a:rPr lang="cs-CZ" dirty="0" err="1">
                <a:solidFill>
                  <a:srgbClr val="0C0C72"/>
                </a:solidFill>
                <a:latin typeface="Segoe UI"/>
              </a:rPr>
              <a:t>born</a:t>
            </a:r>
            <a:r>
              <a:rPr lang="cs-CZ" dirty="0">
                <a:solidFill>
                  <a:srgbClr val="0C0C72"/>
                </a:solidFill>
                <a:latin typeface="Segoe UI"/>
              </a:rPr>
              <a:t> in 1968</a:t>
            </a:r>
          </a:p>
          <a:p>
            <a:r>
              <a:rPr lang="en-US" dirty="0"/>
              <a:t>On the 9th day after the operative revision transfer from the surgical clinic to the  internal </a:t>
            </a:r>
            <a:r>
              <a:rPr lang="cs-CZ" dirty="0"/>
              <a:t>c</a:t>
            </a:r>
            <a:r>
              <a:rPr lang="en-US" dirty="0" err="1"/>
              <a:t>linic</a:t>
            </a:r>
            <a:r>
              <a:rPr lang="cs-CZ" dirty="0"/>
              <a:t>.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Jaundice of unclear etiology</a:t>
            </a:r>
            <a:r>
              <a:rPr lang="cs-CZ" dirty="0"/>
              <a:t>.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 err="1"/>
              <a:t>Anemization</a:t>
            </a:r>
            <a:r>
              <a:rPr lang="cs-CZ" dirty="0"/>
              <a:t>.</a:t>
            </a:r>
          </a:p>
          <a:p>
            <a:r>
              <a:rPr lang="en-US" dirty="0"/>
              <a:t>Elevated bilirubin value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721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Hemovigilance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Detection</a:t>
            </a:r>
            <a:endParaRPr lang="cs-CZ" dirty="0"/>
          </a:p>
          <a:p>
            <a:r>
              <a:rPr lang="cs-CZ" dirty="0" err="1"/>
              <a:t>Summary</a:t>
            </a:r>
            <a:endParaRPr lang="cs-CZ" dirty="0"/>
          </a:p>
          <a:p>
            <a:r>
              <a:rPr lang="cs-CZ" dirty="0" err="1"/>
              <a:t>Analysis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368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CF270-A623-4560-A80A-F3541FF5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F981D4-79E7-4A7F-86F3-C90C68FFD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USG  - no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organic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reason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of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icterus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Hepatitis  -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serological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screening negative</a:t>
            </a:r>
          </a:p>
          <a:p>
            <a:pPr marL="0" lvl="0" indent="0">
              <a:buNone/>
            </a:pP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Hematology- HB 103 g/l  - 74 g/l </a:t>
            </a: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    -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retikulocytes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31,40%</a:t>
            </a: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    -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coagulation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 - 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182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5D930-BF38-4DF4-A873-CAF645FCF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4F89DB-82D0-48F5-B50E-4FB66300C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Biochemistry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- bilirubin 154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umol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/l</a:t>
            </a: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-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conjugated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bilirubin 131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umol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/l</a:t>
            </a: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-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haptoglobin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0,06 g/l</a:t>
            </a: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- LD 10,8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ukat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/l</a:t>
            </a: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- urea OK</a:t>
            </a: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-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creatinine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OK</a:t>
            </a:r>
          </a:p>
          <a:p>
            <a:pPr marL="0" lvl="0" indent="0">
              <a:buSzPct val="100000"/>
              <a:buNone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URINE - bilirubin 70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umol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/l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884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CFB2D6-1054-4500-842A-D535AFAE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IMUNOHEMATOLOGY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5BD9FB-ED74-4DEC-A359-4353848DC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DAT positive</a:t>
            </a:r>
          </a:p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IgG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erythrocytes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opsonization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Titer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IgG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1000 (+/-); 300 (1+)</a:t>
            </a:r>
          </a:p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Titer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IgG1 100 (1+)</a:t>
            </a:r>
          </a:p>
          <a:p>
            <a:pPr lvl="0">
              <a:buSzPct val="100000"/>
              <a:buFont typeface="Arial" pitchFamily="34"/>
            </a:pP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Screening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alloanibodies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POSITIVE</a:t>
            </a:r>
          </a:p>
          <a:p>
            <a:pPr lvl="0">
              <a:buSzPct val="100000"/>
              <a:buFont typeface="Arial" pitchFamily="34"/>
            </a:pPr>
            <a:endParaRPr lang="cs-CZ" dirty="0">
              <a:solidFill>
                <a:srgbClr val="000000"/>
              </a:solidFill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240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8510B-92A1-410B-9A3F-9AC38683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Pacient: D </a:t>
            </a:r>
            <a:r>
              <a:rPr lang="cs-CZ" dirty="0" err="1"/>
              <a:t>pos</a:t>
            </a:r>
            <a:r>
              <a:rPr lang="cs-CZ" dirty="0"/>
              <a:t>., </a:t>
            </a:r>
            <a:r>
              <a:rPr lang="cs-CZ" dirty="0" err="1"/>
              <a:t>CCee</a:t>
            </a:r>
            <a:r>
              <a:rPr lang="cs-CZ" dirty="0"/>
              <a:t>, </a:t>
            </a:r>
            <a:r>
              <a:rPr lang="cs-CZ" dirty="0" err="1"/>
              <a:t>Cw</a:t>
            </a:r>
            <a:r>
              <a:rPr lang="cs-CZ" dirty="0"/>
              <a:t> </a:t>
            </a:r>
            <a:r>
              <a:rPr lang="cs-CZ" dirty="0" err="1"/>
              <a:t>neg</a:t>
            </a:r>
            <a:r>
              <a:rPr lang="cs-CZ" dirty="0"/>
              <a:t>., </a:t>
            </a:r>
            <a:r>
              <a:rPr lang="cs-CZ" dirty="0" err="1"/>
              <a:t>Kell</a:t>
            </a:r>
            <a:r>
              <a:rPr lang="cs-CZ" dirty="0"/>
              <a:t> </a:t>
            </a:r>
            <a:r>
              <a:rPr lang="cs-CZ" dirty="0" err="1"/>
              <a:t>neg</a:t>
            </a:r>
            <a:r>
              <a:rPr lang="cs-CZ" dirty="0"/>
              <a:t>.</a:t>
            </a:r>
          </a:p>
        </p:txBody>
      </p:sp>
      <p:pic>
        <p:nvPicPr>
          <p:cNvPr id="9" name="Obrázek 4">
            <a:extLst>
              <a:ext uri="{FF2B5EF4-FFF2-40B4-BE49-F238E27FC236}">
                <a16:creationId xmlns:a16="http://schemas.microsoft.com/office/drawing/2014/main" id="{4F9FDB04-DAEB-4C6C-B591-9549171CBD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0443" y="2226151"/>
            <a:ext cx="4123113" cy="288036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85506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AD3F7-042E-456A-A1A3-73846562C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Alloantibody</a:t>
            </a:r>
            <a:r>
              <a:rPr lang="cs-CZ" dirty="0"/>
              <a:t> </a:t>
            </a:r>
            <a:r>
              <a:rPr lang="cs-CZ" dirty="0" err="1"/>
              <a:t>Identification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159079-23DF-49A0-AE5C-D4884EB3B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                         Anti-c</a:t>
            </a:r>
          </a:p>
        </p:txBody>
      </p:sp>
    </p:spTree>
    <p:extLst>
      <p:ext uri="{BB962C8B-B14F-4D97-AF65-F5344CB8AC3E}">
        <p14:creationId xmlns:p14="http://schemas.microsoft.com/office/powerpoint/2010/main" val="1281416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C4E3B-EF95-410D-BBF8-19C1B88A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447F7E-4650-49E2-A68A-D4C503ED0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Pacient,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female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O.G., nar. 1968</a:t>
            </a:r>
          </a:p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Admission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observation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to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surgical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clinic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due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subileus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Revision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: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three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perforation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diffuse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mild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bleeding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from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adhesions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..		..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coagulation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disorder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CAVE: 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no evidence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surgical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reason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                                 		of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bleeding</a:t>
            </a:r>
            <a:endParaRPr lang="cs-CZ" b="1" dirty="0">
              <a:solidFill>
                <a:srgbClr val="000000"/>
              </a:solidFill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59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5B396-4CF8-4139-ADF8-DE963E800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3429DF-7B2C-4182-B4C1-E7442AE4D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Indication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blood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products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administration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perioperativelly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.</a:t>
            </a:r>
          </a:p>
          <a:p>
            <a:pPr marL="0" lvl="0" indent="0">
              <a:buNone/>
            </a:pPr>
            <a:endParaRPr lang="cs-CZ" b="1" dirty="0">
              <a:solidFill>
                <a:srgbClr val="000000"/>
              </a:solidFill>
              <a:latin typeface="Calibri"/>
            </a:endParaRPr>
          </a:p>
          <a:p>
            <a:pPr marL="0" lvl="0" indent="0">
              <a:buNone/>
            </a:pPr>
            <a:r>
              <a:rPr lang="cs-CZ" b="1" dirty="0" err="1">
                <a:solidFill>
                  <a:srgbClr val="000000"/>
                </a:solidFill>
                <a:latin typeface="Calibri"/>
              </a:rPr>
              <a:t>Results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 of </a:t>
            </a:r>
            <a:r>
              <a:rPr lang="cs-CZ" b="1" dirty="0" err="1">
                <a:solidFill>
                  <a:srgbClr val="000000"/>
                </a:solidFill>
                <a:latin typeface="Calibri"/>
              </a:rPr>
              <a:t>laboratory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alibri"/>
              </a:rPr>
              <a:t>pretransfusion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alibri"/>
              </a:rPr>
              <a:t>measures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0" lvl="0" indent="0">
              <a:buNone/>
            </a:pPr>
            <a:endParaRPr lang="cs-CZ" b="1" dirty="0">
              <a:solidFill>
                <a:srgbClr val="000000"/>
              </a:solidFill>
              <a:latin typeface="Calibri"/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AB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RhD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posit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.,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Screening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alloantibodies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negative.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618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F9CFB-0B67-430A-BAA5-BD0D9090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products-erythrocytes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39AA28-151D-4AD8-8460-C506644F6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EBR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ee,Cw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pozit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EBR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ee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ERD </a:t>
            </a:r>
            <a:r>
              <a:rPr lang="cs-CZ" sz="2400" dirty="0" err="1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cc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ee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ERD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ee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EBR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ee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ERD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CCee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ERD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CCee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ERD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c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ee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,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Cw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.,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Kell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Calibri"/>
              </a:rPr>
              <a:t>neg</a:t>
            </a:r>
            <a:r>
              <a:rPr lang="cs-CZ" sz="24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lvl="0"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Calibri"/>
              </a:rPr>
              <a:t>FFP: 6 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780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9DEE6-C777-4F12-BACE-4E9A29303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history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0FEF79-67DC-4F61-A3F2-86D1B56BF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APE </a:t>
            </a:r>
          </a:p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Few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revision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of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abdominal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cavity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because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of 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adhesions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and ileus</a:t>
            </a:r>
          </a:p>
          <a:p>
            <a:pPr lvl="0">
              <a:buSzPct val="100000"/>
              <a:buFont typeface="Arial" pitchFamily="34"/>
            </a:pPr>
            <a:r>
              <a:rPr lang="cs-CZ" b="1" dirty="0" err="1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Pregnancy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–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sectio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caesarea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dirty="0" err="1">
                <a:solidFill>
                  <a:srgbClr val="000000"/>
                </a:solidFill>
                <a:latin typeface="Calibri"/>
              </a:rPr>
              <a:t>Ovarectomia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bilateralis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b="1" dirty="0">
                <a:solidFill>
                  <a:srgbClr val="000000"/>
                </a:solidFill>
                <a:highlight>
                  <a:srgbClr val="FFFF00"/>
                </a:highlight>
                <a:latin typeface="Calibri"/>
              </a:rPr>
              <a:t>1x TRANSFUSION of ERYTHROCYTES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002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32AD0-0769-46B7-875E-C28775D9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Outcome</a:t>
            </a:r>
            <a:r>
              <a:rPr lang="cs-CZ" dirty="0"/>
              <a:t> and </a:t>
            </a:r>
            <a:r>
              <a:rPr lang="cs-CZ" dirty="0" err="1"/>
              <a:t>Mission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BB9EE6-5D77-4A31-BF6B-EF5642279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0000"/>
                </a:solidFill>
                <a:latin typeface="Calibri"/>
              </a:rPr>
              <a:t>Delayted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alibri"/>
              </a:rPr>
              <a:t>hemolytic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alibri"/>
              </a:rPr>
              <a:t>transfusion</a:t>
            </a:r>
            <a:r>
              <a:rPr lang="cs-CZ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alibri"/>
              </a:rPr>
              <a:t>reaction</a:t>
            </a:r>
            <a:endParaRPr lang="cs-CZ" b="1" dirty="0">
              <a:solidFill>
                <a:srgbClr val="000000"/>
              </a:solidFill>
              <a:latin typeface="Calibri"/>
            </a:endParaRPr>
          </a:p>
          <a:p>
            <a:endParaRPr lang="cs-CZ" b="1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CAVE: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health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history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pPr lvl="0">
              <a:buSzPct val="100000"/>
              <a:buFont typeface="Arial" pitchFamily="34"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CAVE: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anamnestic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alloantibodies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with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very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low</a:t>
            </a:r>
            <a:r>
              <a:rPr lang="cs-CZ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alibri"/>
              </a:rPr>
              <a:t>titer</a:t>
            </a:r>
            <a:endParaRPr lang="cs-CZ" dirty="0">
              <a:solidFill>
                <a:srgbClr val="000000"/>
              </a:solidFill>
              <a:latin typeface="Calibri"/>
            </a:endParaRPr>
          </a:p>
          <a:p>
            <a:endParaRPr lang="cs-CZ" b="1" dirty="0">
              <a:solidFill>
                <a:srgbClr val="000000"/>
              </a:solidFill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384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ighlight>
                  <a:srgbClr val="FFFF00"/>
                </a:highlight>
              </a:rPr>
              <a:t>Adverse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reaction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10649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 and </a:t>
            </a:r>
            <a:r>
              <a:rPr lang="cs-CZ" dirty="0" err="1"/>
              <a:t>complication</a:t>
            </a:r>
            <a:r>
              <a:rPr lang="cs-CZ" dirty="0"/>
              <a:t>, </a:t>
            </a:r>
            <a:r>
              <a:rPr lang="cs-CZ" dirty="0" err="1"/>
              <a:t>event</a:t>
            </a:r>
            <a:r>
              <a:rPr lang="cs-CZ" dirty="0"/>
              <a:t>, </a:t>
            </a:r>
            <a:r>
              <a:rPr lang="cs-CZ" dirty="0" err="1"/>
              <a:t>accident</a:t>
            </a:r>
            <a:r>
              <a:rPr lang="cs-CZ" dirty="0"/>
              <a:t>, </a:t>
            </a:r>
            <a:r>
              <a:rPr lang="cs-CZ" dirty="0" err="1"/>
              <a:t>mistake</a:t>
            </a:r>
            <a:r>
              <a:rPr lang="cs-CZ" dirty="0"/>
              <a:t>,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of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component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After</a:t>
            </a:r>
            <a:r>
              <a:rPr lang="cs-CZ" dirty="0"/>
              <a:t> -</a:t>
            </a:r>
            <a:r>
              <a:rPr lang="cs-CZ" dirty="0" err="1"/>
              <a:t>effect</a:t>
            </a:r>
            <a:r>
              <a:rPr lang="cs-CZ" dirty="0"/>
              <a:t>: </a:t>
            </a:r>
            <a:r>
              <a:rPr lang="cs-CZ" dirty="0" err="1"/>
              <a:t>death</a:t>
            </a:r>
            <a:r>
              <a:rPr lang="cs-CZ" dirty="0"/>
              <a:t>, </a:t>
            </a:r>
            <a:r>
              <a:rPr lang="cs-CZ" dirty="0" err="1"/>
              <a:t>life</a:t>
            </a:r>
            <a:r>
              <a:rPr lang="cs-CZ" dirty="0"/>
              <a:t> – </a:t>
            </a:r>
            <a:r>
              <a:rPr lang="cs-CZ" dirty="0" err="1"/>
              <a:t>threatening</a:t>
            </a:r>
            <a:r>
              <a:rPr lang="cs-CZ" dirty="0"/>
              <a:t> </a:t>
            </a:r>
            <a:r>
              <a:rPr lang="cs-CZ" dirty="0" err="1"/>
              <a:t>circumstances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                    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limitation</a:t>
            </a:r>
            <a:r>
              <a:rPr lang="cs-CZ" dirty="0"/>
              <a:t> of </a:t>
            </a:r>
            <a:r>
              <a:rPr lang="cs-CZ" dirty="0" err="1"/>
              <a:t>abilities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                     </a:t>
            </a:r>
            <a:r>
              <a:rPr lang="cs-CZ" dirty="0" err="1"/>
              <a:t>admission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prolongation</a:t>
            </a:r>
            <a:r>
              <a:rPr lang="cs-CZ" dirty="0"/>
              <a:t>, </a:t>
            </a:r>
            <a:r>
              <a:rPr lang="cs-CZ" dirty="0" err="1"/>
              <a:t>disease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Causality</a:t>
            </a:r>
            <a:r>
              <a:rPr lang="cs-CZ" dirty="0"/>
              <a:t>!  			          </a:t>
            </a:r>
          </a:p>
          <a:p>
            <a:pPr marL="0" indent="0">
              <a:buNone/>
            </a:pPr>
            <a:r>
              <a:rPr lang="cs-CZ" dirty="0"/>
              <a:t>			      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Delayted</a:t>
            </a:r>
            <a:r>
              <a:rPr lang="cs-CZ" dirty="0"/>
              <a:t> </a:t>
            </a:r>
            <a:r>
              <a:rPr lang="cs-CZ" dirty="0" err="1"/>
              <a:t>haemolytic</a:t>
            </a:r>
            <a:r>
              <a:rPr lang="cs-CZ" dirty="0"/>
              <a:t> </a:t>
            </a:r>
            <a:r>
              <a:rPr lang="cs-CZ" dirty="0" err="1"/>
              <a:t>reaction</a:t>
            </a:r>
            <a:br>
              <a:rPr lang="cs-CZ" dirty="0"/>
            </a:br>
            <a:r>
              <a:rPr lang="cs-CZ" dirty="0"/>
              <a:t>(DHTR)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immune</a:t>
            </a:r>
            <a:r>
              <a:rPr lang="cs-CZ" dirty="0"/>
              <a:t> </a:t>
            </a:r>
            <a:r>
              <a:rPr lang="cs-CZ" dirty="0" err="1"/>
              <a:t>responses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re-</a:t>
            </a:r>
            <a:r>
              <a:rPr lang="cs-CZ" dirty="0" err="1"/>
              <a:t>exposure</a:t>
            </a:r>
            <a:r>
              <a:rPr lang="cs-CZ" dirty="0"/>
              <a:t> to a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red</a:t>
            </a:r>
            <a:r>
              <a:rPr lang="cs-CZ" dirty="0"/>
              <a:t> cell antigen.</a:t>
            </a:r>
          </a:p>
          <a:p>
            <a:r>
              <a:rPr lang="cs-CZ" dirty="0" err="1"/>
              <a:t>The</a:t>
            </a:r>
            <a:r>
              <a:rPr lang="cs-CZ" dirty="0"/>
              <a:t> recipient 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primarily</a:t>
            </a:r>
            <a:r>
              <a:rPr lang="cs-CZ" dirty="0"/>
              <a:t> </a:t>
            </a:r>
            <a:r>
              <a:rPr lang="cs-CZ" dirty="0" err="1"/>
              <a:t>exposed</a:t>
            </a:r>
            <a:r>
              <a:rPr lang="cs-CZ" dirty="0"/>
              <a:t> in </a:t>
            </a:r>
            <a:r>
              <a:rPr lang="cs-CZ" dirty="0" err="1"/>
              <a:t>pregnancy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as a </a:t>
            </a:r>
            <a:r>
              <a:rPr lang="cs-CZ" dirty="0" err="1"/>
              <a:t>result</a:t>
            </a:r>
            <a:r>
              <a:rPr lang="cs-CZ" dirty="0"/>
              <a:t> of a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DHTR-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rarely</a:t>
            </a:r>
            <a:r>
              <a:rPr lang="cs-CZ" dirty="0"/>
              <a:t> </a:t>
            </a:r>
            <a:r>
              <a:rPr lang="cs-CZ" dirty="0" err="1"/>
              <a:t>fatal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86F64-956B-4D48-AC1B-9072B6E6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signs</a:t>
            </a:r>
            <a:r>
              <a:rPr lang="cs-CZ" dirty="0"/>
              <a:t> of DHTR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B6CE6C-568C-4F7F-9BD1-BD1266625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5-10 </a:t>
            </a:r>
            <a:r>
              <a:rPr lang="cs-CZ" dirty="0" err="1"/>
              <a:t>days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, but </a:t>
            </a:r>
            <a:r>
              <a:rPr lang="cs-CZ" dirty="0" err="1"/>
              <a:t>intervals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vary.</a:t>
            </a:r>
          </a:p>
          <a:p>
            <a:r>
              <a:rPr lang="cs-CZ" dirty="0" err="1"/>
              <a:t>Fever</a:t>
            </a:r>
            <a:r>
              <a:rPr lang="cs-CZ" dirty="0"/>
              <a:t>.</a:t>
            </a:r>
          </a:p>
          <a:p>
            <a:r>
              <a:rPr lang="cs-CZ" dirty="0" err="1"/>
              <a:t>Fall</a:t>
            </a:r>
            <a:r>
              <a:rPr lang="cs-CZ" dirty="0"/>
              <a:t> in </a:t>
            </a:r>
            <a:r>
              <a:rPr lang="cs-CZ" dirty="0" err="1"/>
              <a:t>haemoglobin</a:t>
            </a:r>
            <a:r>
              <a:rPr lang="cs-CZ" dirty="0"/>
              <a:t> </a:t>
            </a:r>
            <a:r>
              <a:rPr lang="cs-CZ" dirty="0" err="1"/>
              <a:t>concentration</a:t>
            </a:r>
            <a:r>
              <a:rPr lang="cs-CZ" dirty="0"/>
              <a:t>.</a:t>
            </a:r>
          </a:p>
          <a:p>
            <a:r>
              <a:rPr lang="cs-CZ" dirty="0" err="1"/>
              <a:t>Jaundice</a:t>
            </a:r>
            <a:r>
              <a:rPr lang="cs-CZ" dirty="0"/>
              <a:t> and </a:t>
            </a:r>
            <a:r>
              <a:rPr lang="cs-CZ" dirty="0" err="1"/>
              <a:t>hemoglobinuria</a:t>
            </a:r>
            <a:r>
              <a:rPr lang="cs-CZ" dirty="0"/>
              <a:t>.</a:t>
            </a:r>
          </a:p>
          <a:p>
            <a:r>
              <a:rPr lang="cs-CZ" dirty="0"/>
              <a:t>(</a:t>
            </a:r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 in up to 6% of </a:t>
            </a:r>
            <a:r>
              <a:rPr lang="cs-CZ" dirty="0" err="1"/>
              <a:t>cases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627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Therapy</a:t>
            </a:r>
            <a:r>
              <a:rPr lang="cs-CZ" dirty="0"/>
              <a:t> of DHTR</a:t>
            </a:r>
          </a:p>
        </p:txBody>
      </p:sp>
      <p:sp>
        <p:nvSpPr>
          <p:cNvPr id="1290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Symptomatic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A) </a:t>
            </a:r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vital</a:t>
            </a:r>
            <a:r>
              <a:rPr lang="cs-CZ" dirty="0"/>
              <a:t> </a:t>
            </a:r>
            <a:r>
              <a:rPr lang="cs-CZ" dirty="0" err="1"/>
              <a:t>functions</a:t>
            </a:r>
            <a:endParaRPr lang="cs-CZ" dirty="0"/>
          </a:p>
          <a:p>
            <a:r>
              <a:rPr lang="cs-CZ" dirty="0"/>
              <a:t>B) </a:t>
            </a:r>
            <a:r>
              <a:rPr lang="cs-CZ" dirty="0" err="1"/>
              <a:t>Diuresis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Prevention</a:t>
            </a:r>
            <a:r>
              <a:rPr lang="cs-CZ" dirty="0"/>
              <a:t> of DHTR</a:t>
            </a:r>
          </a:p>
        </p:txBody>
      </p:sp>
      <p:sp>
        <p:nvSpPr>
          <p:cNvPr id="1310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compatibility</a:t>
            </a:r>
            <a:r>
              <a:rPr lang="cs-CZ" dirty="0"/>
              <a:t> testing</a:t>
            </a:r>
          </a:p>
          <a:p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: </a:t>
            </a:r>
            <a:r>
              <a:rPr lang="cs-CZ" dirty="0" err="1"/>
              <a:t>pregnancy</a:t>
            </a:r>
            <a:r>
              <a:rPr lang="cs-CZ" dirty="0"/>
              <a:t>, </a:t>
            </a:r>
            <a:r>
              <a:rPr lang="cs-CZ" dirty="0" err="1"/>
              <a:t>transfusion</a:t>
            </a:r>
            <a:r>
              <a:rPr lang="cs-CZ" dirty="0"/>
              <a:t>!</a:t>
            </a:r>
          </a:p>
          <a:p>
            <a:endParaRPr lang="cs-CZ" dirty="0"/>
          </a:p>
          <a:p>
            <a:r>
              <a:rPr lang="cs-CZ" dirty="0"/>
              <a:t>CAVE: </a:t>
            </a:r>
            <a:r>
              <a:rPr lang="cs-CZ" dirty="0" err="1"/>
              <a:t>anamnestic</a:t>
            </a:r>
            <a:r>
              <a:rPr lang="cs-CZ" dirty="0"/>
              <a:t> </a:t>
            </a:r>
            <a:r>
              <a:rPr lang="cs-CZ" dirty="0" err="1"/>
              <a:t>alloantibodies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very 		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titer</a:t>
            </a:r>
            <a:r>
              <a:rPr lang="cs-CZ" dirty="0"/>
              <a:t>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HTR - </a:t>
            </a:r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133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Cause of </a:t>
            </a:r>
            <a:r>
              <a:rPr lang="cs-CZ" sz="2800" dirty="0" err="1"/>
              <a:t>immediate</a:t>
            </a:r>
            <a:r>
              <a:rPr lang="cs-CZ" sz="2800" dirty="0"/>
              <a:t> morbidity and mortality </a:t>
            </a:r>
            <a:r>
              <a:rPr lang="cs-CZ" sz="2800" dirty="0" err="1"/>
              <a:t>following</a:t>
            </a:r>
            <a:r>
              <a:rPr lang="cs-CZ" sz="2800" dirty="0"/>
              <a:t> a </a:t>
            </a:r>
            <a:r>
              <a:rPr lang="cs-CZ" sz="2800" dirty="0" err="1"/>
              <a:t>transfusion</a:t>
            </a:r>
            <a:r>
              <a:rPr lang="cs-CZ" sz="2800" dirty="0"/>
              <a:t>.</a:t>
            </a:r>
          </a:p>
          <a:p>
            <a:endParaRPr lang="cs-CZ" sz="2800" b="1" dirty="0"/>
          </a:p>
          <a:p>
            <a:r>
              <a:rPr lang="cs-CZ" sz="2800" b="1" dirty="0" err="1"/>
              <a:t>Clinical</a:t>
            </a:r>
            <a:r>
              <a:rPr lang="cs-CZ" sz="2800" b="1" dirty="0"/>
              <a:t> </a:t>
            </a:r>
            <a:r>
              <a:rPr lang="cs-CZ" sz="2800" b="1" dirty="0" err="1"/>
              <a:t>signs</a:t>
            </a:r>
            <a:r>
              <a:rPr lang="cs-CZ" sz="2800" b="1" dirty="0"/>
              <a:t> – diverse and </a:t>
            </a:r>
            <a:r>
              <a:rPr lang="cs-CZ" sz="2800" b="1" dirty="0" err="1"/>
              <a:t>they</a:t>
            </a:r>
            <a:r>
              <a:rPr lang="cs-CZ" sz="2800" b="1" dirty="0"/>
              <a:t> </a:t>
            </a:r>
            <a:r>
              <a:rPr lang="cs-CZ" sz="2800" b="1" dirty="0" err="1"/>
              <a:t>can</a:t>
            </a:r>
            <a:r>
              <a:rPr lang="cs-CZ" sz="2800" b="1" dirty="0"/>
              <a:t> </a:t>
            </a:r>
            <a:r>
              <a:rPr lang="cs-CZ" sz="2800" b="1" dirty="0" err="1"/>
              <a:t>be</a:t>
            </a:r>
            <a:r>
              <a:rPr lang="cs-CZ" sz="2800" b="1" dirty="0"/>
              <a:t> </a:t>
            </a:r>
            <a:r>
              <a:rPr lang="cs-CZ" sz="2800" b="1" dirty="0" err="1"/>
              <a:t>unrecognized</a:t>
            </a:r>
            <a:r>
              <a:rPr lang="cs-CZ" sz="2800" b="1" dirty="0"/>
              <a:t> </a:t>
            </a:r>
            <a:r>
              <a:rPr lang="cs-CZ" sz="2800" b="1" dirty="0" err="1"/>
              <a:t>or</a:t>
            </a:r>
            <a:r>
              <a:rPr lang="cs-CZ" sz="2800" b="1" dirty="0"/>
              <a:t> </a:t>
            </a:r>
            <a:r>
              <a:rPr lang="cs-CZ" sz="2800" b="1" dirty="0" err="1"/>
              <a:t>misdiagnosed</a:t>
            </a:r>
            <a:r>
              <a:rPr lang="cs-CZ" sz="2800" b="1" dirty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highlight>
                  <a:srgbClr val="FFFF00"/>
                </a:highlight>
              </a:rPr>
              <a:t>FNHTR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.</a:t>
            </a:r>
          </a:p>
          <a:p>
            <a:r>
              <a:rPr lang="cs-CZ" dirty="0" err="1"/>
              <a:t>Febrile</a:t>
            </a:r>
            <a:r>
              <a:rPr lang="cs-CZ" dirty="0"/>
              <a:t> </a:t>
            </a:r>
            <a:r>
              <a:rPr lang="cs-CZ" dirty="0" err="1"/>
              <a:t>episode</a:t>
            </a:r>
            <a:r>
              <a:rPr lang="cs-CZ" dirty="0"/>
              <a:t> (body </a:t>
            </a:r>
            <a:r>
              <a:rPr lang="cs-CZ" dirty="0" err="1"/>
              <a:t>temperature</a:t>
            </a:r>
            <a:r>
              <a:rPr lang="cs-CZ" dirty="0"/>
              <a:t> </a:t>
            </a:r>
            <a:r>
              <a:rPr lang="cs-CZ" dirty="0" err="1"/>
              <a:t>rises</a:t>
            </a:r>
            <a:r>
              <a:rPr lang="cs-CZ" dirty="0"/>
              <a:t> by 1°C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and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obvious</a:t>
            </a:r>
            <a:r>
              <a:rPr lang="cs-CZ" dirty="0"/>
              <a:t> cause such a </a:t>
            </a:r>
            <a:r>
              <a:rPr lang="cs-CZ" dirty="0" err="1"/>
              <a:t>haemolytic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).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mildest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, </a:t>
            </a:r>
            <a:r>
              <a:rPr lang="cs-CZ" dirty="0" err="1"/>
              <a:t>patients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fever</a:t>
            </a:r>
            <a:r>
              <a:rPr lang="cs-CZ" dirty="0"/>
              <a:t>, but </a:t>
            </a:r>
            <a:r>
              <a:rPr lang="cs-CZ" dirty="0" err="1"/>
              <a:t>otherwise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asymptomatic</a:t>
            </a:r>
            <a:r>
              <a:rPr lang="cs-CZ" dirty="0"/>
              <a:t>. Body </a:t>
            </a:r>
            <a:r>
              <a:rPr lang="cs-CZ" dirty="0" err="1"/>
              <a:t>temperature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drops </a:t>
            </a:r>
            <a:r>
              <a:rPr lang="cs-CZ" dirty="0" err="1"/>
              <a:t>after</a:t>
            </a:r>
            <a:r>
              <a:rPr lang="cs-CZ" dirty="0"/>
              <a:t> 2-12 </a:t>
            </a:r>
            <a:r>
              <a:rPr lang="cs-CZ" dirty="0" err="1"/>
              <a:t>hours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disconnection</a:t>
            </a:r>
            <a:r>
              <a:rPr lang="cs-CZ" dirty="0"/>
              <a:t> of </a:t>
            </a:r>
            <a:r>
              <a:rPr lang="cs-CZ" dirty="0" err="1"/>
              <a:t>transfusion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5956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FNHTR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Etiology:</a:t>
            </a:r>
          </a:p>
          <a:p>
            <a:r>
              <a:rPr lang="cs-CZ" dirty="0" err="1"/>
              <a:t>Recipients´HLA</a:t>
            </a:r>
            <a:r>
              <a:rPr lang="cs-CZ" dirty="0"/>
              <a:t> </a:t>
            </a:r>
            <a:r>
              <a:rPr lang="cs-CZ" dirty="0" err="1"/>
              <a:t>antibodies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x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components´HLA</a:t>
            </a:r>
            <a:r>
              <a:rPr lang="cs-CZ" dirty="0"/>
              <a:t> </a:t>
            </a:r>
            <a:r>
              <a:rPr lang="cs-CZ" dirty="0" err="1"/>
              <a:t>Ag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Cytokines</a:t>
            </a:r>
            <a:r>
              <a:rPr lang="cs-CZ" dirty="0"/>
              <a:t> (IL-1 beta, IL-6, IL-8, RANTES)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092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FNHTR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err="1"/>
              <a:t>Clinical</a:t>
            </a:r>
            <a:r>
              <a:rPr lang="cs-CZ" sz="2800" dirty="0"/>
              <a:t> </a:t>
            </a:r>
            <a:r>
              <a:rPr lang="cs-CZ" sz="2800" dirty="0" err="1"/>
              <a:t>signs</a:t>
            </a:r>
            <a:r>
              <a:rPr lang="cs-CZ" sz="2800" dirty="0"/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   </a:t>
            </a:r>
            <a:r>
              <a:rPr lang="cs-CZ" sz="2800" dirty="0" err="1"/>
              <a:t>Fever</a:t>
            </a:r>
            <a:r>
              <a:rPr lang="cs-CZ" sz="2800" dirty="0"/>
              <a:t> </a:t>
            </a:r>
            <a:r>
              <a:rPr lang="cs-CZ" sz="2800" dirty="0" err="1"/>
              <a:t>without</a:t>
            </a:r>
            <a:r>
              <a:rPr lang="cs-CZ" sz="2800" dirty="0"/>
              <a:t> </a:t>
            </a:r>
            <a:r>
              <a:rPr lang="cs-CZ" sz="2800" dirty="0" err="1"/>
              <a:t>haemolysis</a:t>
            </a:r>
            <a:r>
              <a:rPr lang="cs-CZ" sz="2800" dirty="0"/>
              <a:t> (BT </a:t>
            </a:r>
            <a:r>
              <a:rPr lang="cs-CZ" sz="2800" dirty="0" err="1"/>
              <a:t>over</a:t>
            </a:r>
            <a:r>
              <a:rPr lang="cs-CZ" sz="2800" dirty="0"/>
              <a:t> 38°C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rises</a:t>
            </a:r>
            <a:r>
              <a:rPr lang="cs-CZ" sz="2800" dirty="0"/>
              <a:t> by 1°C), </a:t>
            </a:r>
            <a:r>
              <a:rPr lang="cs-CZ" sz="2800" dirty="0" err="1"/>
              <a:t>flushing</a:t>
            </a:r>
            <a:r>
              <a:rPr lang="cs-CZ" sz="2800" dirty="0"/>
              <a:t>, </a:t>
            </a:r>
            <a:r>
              <a:rPr lang="cs-CZ" sz="2800" dirty="0" err="1"/>
              <a:t>tachykardia</a:t>
            </a:r>
            <a:r>
              <a:rPr lang="cs-CZ" sz="2800" dirty="0"/>
              <a:t>, </a:t>
            </a:r>
            <a:r>
              <a:rPr lang="cs-CZ" sz="2800" dirty="0" err="1"/>
              <a:t>sometimes</a:t>
            </a:r>
            <a:r>
              <a:rPr lang="cs-CZ" sz="2800" dirty="0"/>
              <a:t> </a:t>
            </a:r>
            <a:r>
              <a:rPr lang="cs-CZ" sz="2800" dirty="0" err="1"/>
              <a:t>chills</a:t>
            </a:r>
            <a:r>
              <a:rPr lang="cs-CZ" sz="2800" dirty="0"/>
              <a:t>, </a:t>
            </a:r>
            <a:r>
              <a:rPr lang="cs-CZ" sz="2800" dirty="0" err="1"/>
              <a:t>shivers</a:t>
            </a:r>
            <a:r>
              <a:rPr lang="cs-CZ" sz="2800" dirty="0"/>
              <a:t>- </a:t>
            </a:r>
            <a:r>
              <a:rPr lang="cs-CZ" sz="2800" dirty="0" err="1"/>
              <a:t>usually</a:t>
            </a:r>
            <a:r>
              <a:rPr lang="cs-CZ" sz="2800" dirty="0"/>
              <a:t> </a:t>
            </a:r>
            <a:r>
              <a:rPr lang="cs-CZ" sz="2800" dirty="0" err="1"/>
              <a:t>occur</a:t>
            </a:r>
            <a:r>
              <a:rPr lang="cs-CZ" sz="2800" dirty="0"/>
              <a:t> </a:t>
            </a:r>
            <a:r>
              <a:rPr lang="cs-CZ" sz="2800" dirty="0" err="1"/>
              <a:t>about</a:t>
            </a:r>
            <a:r>
              <a:rPr lang="cs-CZ" sz="2800" dirty="0"/>
              <a:t> 30 </a:t>
            </a:r>
            <a:r>
              <a:rPr lang="cs-CZ" sz="2800" dirty="0" err="1"/>
              <a:t>mins</a:t>
            </a:r>
            <a:r>
              <a:rPr lang="cs-CZ" sz="2800" dirty="0"/>
              <a:t> to 2 h 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start of a </a:t>
            </a:r>
            <a:r>
              <a:rPr lang="cs-CZ" sz="2800" dirty="0" err="1"/>
              <a:t>red</a:t>
            </a:r>
            <a:r>
              <a:rPr lang="cs-CZ" sz="2800" dirty="0"/>
              <a:t> cell </a:t>
            </a:r>
            <a:r>
              <a:rPr lang="cs-CZ" sz="2800" dirty="0" err="1"/>
              <a:t>transfusion</a:t>
            </a:r>
            <a:r>
              <a:rPr lang="cs-CZ" sz="2800" dirty="0"/>
              <a:t>, and </a:t>
            </a:r>
            <a:r>
              <a:rPr lang="cs-CZ" sz="2800" dirty="0" err="1"/>
              <a:t>even</a:t>
            </a:r>
            <a:r>
              <a:rPr lang="cs-CZ" sz="2800" dirty="0"/>
              <a:t> </a:t>
            </a:r>
            <a:r>
              <a:rPr lang="cs-CZ" sz="2800" dirty="0" err="1"/>
              <a:t>earlier</a:t>
            </a:r>
            <a:r>
              <a:rPr lang="cs-CZ" sz="2800" dirty="0"/>
              <a:t> </a:t>
            </a:r>
            <a:r>
              <a:rPr lang="cs-CZ" sz="2800" dirty="0" err="1"/>
              <a:t>after</a:t>
            </a:r>
            <a:r>
              <a:rPr lang="cs-CZ" sz="2800" dirty="0"/>
              <a:t> a </a:t>
            </a:r>
            <a:r>
              <a:rPr lang="cs-CZ" sz="2800" dirty="0" err="1"/>
              <a:t>platelet</a:t>
            </a:r>
            <a:r>
              <a:rPr lang="cs-CZ" sz="2800" dirty="0"/>
              <a:t> </a:t>
            </a:r>
            <a:r>
              <a:rPr lang="cs-CZ" sz="2800" dirty="0" err="1"/>
              <a:t>transfusion</a:t>
            </a:r>
            <a:r>
              <a:rPr lang="cs-CZ" sz="28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Dif.dg.: AHTR, </a:t>
            </a:r>
            <a:r>
              <a:rPr lang="cs-CZ" sz="2800" dirty="0" err="1"/>
              <a:t>bacterial</a:t>
            </a:r>
            <a:r>
              <a:rPr lang="cs-CZ" sz="2800" dirty="0"/>
              <a:t> </a:t>
            </a:r>
            <a:r>
              <a:rPr lang="cs-CZ" sz="2800" dirty="0" err="1"/>
              <a:t>contamination</a:t>
            </a:r>
            <a:r>
              <a:rPr lang="cs-CZ" sz="2800" dirty="0"/>
              <a:t> of </a:t>
            </a:r>
            <a:r>
              <a:rPr lang="cs-CZ" sz="2800" dirty="0" err="1"/>
              <a:t>the</a:t>
            </a:r>
            <a:r>
              <a:rPr lang="cs-CZ" sz="2800" dirty="0"/>
              <a:t> unit </a:t>
            </a:r>
            <a:r>
              <a:rPr lang="cs-CZ" sz="2800" dirty="0" err="1"/>
              <a:t>should</a:t>
            </a:r>
            <a:r>
              <a:rPr lang="cs-CZ" sz="2800" dirty="0"/>
              <a:t> </a:t>
            </a:r>
            <a:r>
              <a:rPr lang="cs-CZ" sz="2800" dirty="0" err="1"/>
              <a:t>also</a:t>
            </a:r>
            <a:r>
              <a:rPr lang="cs-CZ" sz="2800" dirty="0"/>
              <a:t> </a:t>
            </a:r>
            <a:r>
              <a:rPr lang="cs-CZ" sz="2800" dirty="0" err="1"/>
              <a:t>be</a:t>
            </a:r>
            <a:r>
              <a:rPr lang="cs-CZ" sz="2800" dirty="0"/>
              <a:t> </a:t>
            </a:r>
            <a:r>
              <a:rPr lang="cs-CZ" sz="2800" dirty="0" err="1"/>
              <a:t>suspected</a:t>
            </a:r>
            <a:r>
              <a:rPr lang="cs-CZ" sz="2800" dirty="0"/>
              <a:t>.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FNHTR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Therapy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 err="1"/>
              <a:t>Administration</a:t>
            </a:r>
            <a:r>
              <a:rPr lang="cs-CZ" dirty="0"/>
              <a:t> of </a:t>
            </a:r>
            <a:r>
              <a:rPr lang="cs-CZ" dirty="0" err="1"/>
              <a:t>antipyretics</a:t>
            </a:r>
            <a:r>
              <a:rPr lang="cs-CZ" dirty="0"/>
              <a:t> in </a:t>
            </a:r>
            <a:r>
              <a:rPr lang="cs-CZ" dirty="0" err="1"/>
              <a:t>repeated</a:t>
            </a:r>
            <a:r>
              <a:rPr lang="cs-CZ" dirty="0"/>
              <a:t> 	</a:t>
            </a:r>
            <a:r>
              <a:rPr lang="cs-CZ" dirty="0" err="1"/>
              <a:t>reactions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Prevention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 err="1"/>
              <a:t>Leucodepleted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04121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TRALI –A CASE REPORT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A 25 </a:t>
            </a:r>
            <a:r>
              <a:rPr lang="cs-CZ" sz="2400" dirty="0" err="1"/>
              <a:t>year</a:t>
            </a:r>
            <a:r>
              <a:rPr lang="cs-CZ" sz="2400" dirty="0"/>
              <a:t> </a:t>
            </a:r>
            <a:r>
              <a:rPr lang="cs-CZ" sz="2400" dirty="0" err="1"/>
              <a:t>old</a:t>
            </a:r>
            <a:r>
              <a:rPr lang="cs-CZ" sz="2400" dirty="0"/>
              <a:t> </a:t>
            </a:r>
            <a:r>
              <a:rPr lang="cs-CZ" sz="2400" dirty="0" err="1"/>
              <a:t>female</a:t>
            </a:r>
            <a:r>
              <a:rPr lang="cs-CZ" sz="2400" dirty="0"/>
              <a:t> </a:t>
            </a:r>
            <a:r>
              <a:rPr lang="cs-CZ" sz="2400" dirty="0" err="1"/>
              <a:t>suffered</a:t>
            </a:r>
            <a:r>
              <a:rPr lang="cs-CZ" sz="2400" dirty="0"/>
              <a:t> a </a:t>
            </a:r>
            <a:r>
              <a:rPr lang="cs-CZ" sz="2400" dirty="0" err="1"/>
              <a:t>broken</a:t>
            </a:r>
            <a:r>
              <a:rPr lang="cs-CZ" sz="2400" dirty="0"/>
              <a:t> femur in a car </a:t>
            </a:r>
            <a:r>
              <a:rPr lang="cs-CZ" sz="2400" dirty="0" err="1"/>
              <a:t>accident</a:t>
            </a:r>
            <a:r>
              <a:rPr lang="cs-CZ" sz="2400" dirty="0"/>
              <a:t>, </a:t>
            </a:r>
            <a:r>
              <a:rPr lang="cs-CZ" sz="2400" dirty="0" err="1"/>
              <a:t>subsequently</a:t>
            </a:r>
            <a:r>
              <a:rPr lang="cs-CZ" sz="2400" dirty="0"/>
              <a:t> </a:t>
            </a:r>
            <a:r>
              <a:rPr lang="cs-CZ" sz="2400" dirty="0" err="1"/>
              <a:t>underwent</a:t>
            </a:r>
            <a:r>
              <a:rPr lang="cs-CZ" sz="2400" dirty="0"/>
              <a:t> </a:t>
            </a:r>
            <a:r>
              <a:rPr lang="cs-CZ" sz="2400" dirty="0" err="1"/>
              <a:t>surgery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next</a:t>
            </a:r>
            <a:r>
              <a:rPr lang="cs-CZ" sz="2400" dirty="0"/>
              <a:t> </a:t>
            </a:r>
            <a:r>
              <a:rPr lang="cs-CZ" sz="2400" dirty="0" err="1"/>
              <a:t>day</a:t>
            </a:r>
            <a:r>
              <a:rPr lang="cs-CZ" sz="2400" dirty="0"/>
              <a:t> and </a:t>
            </a:r>
            <a:r>
              <a:rPr lang="cs-CZ" sz="2400" dirty="0" err="1"/>
              <a:t>received</a:t>
            </a:r>
            <a:r>
              <a:rPr lang="cs-CZ" sz="2400" dirty="0"/>
              <a:t> 2 </a:t>
            </a:r>
            <a:r>
              <a:rPr lang="cs-CZ" sz="2400" dirty="0" err="1"/>
              <a:t>units</a:t>
            </a:r>
            <a:r>
              <a:rPr lang="cs-CZ" sz="2400" dirty="0"/>
              <a:t> of </a:t>
            </a:r>
            <a:r>
              <a:rPr lang="cs-CZ" sz="2400" dirty="0" err="1"/>
              <a:t>red</a:t>
            </a:r>
            <a:r>
              <a:rPr lang="cs-CZ" sz="2400" dirty="0"/>
              <a:t> </a:t>
            </a:r>
            <a:r>
              <a:rPr lang="cs-CZ" sz="2400" dirty="0" err="1"/>
              <a:t>cells</a:t>
            </a:r>
            <a:r>
              <a:rPr lang="cs-CZ" sz="2400" dirty="0"/>
              <a:t> </a:t>
            </a:r>
            <a:r>
              <a:rPr lang="cs-CZ" sz="2400" dirty="0" err="1"/>
              <a:t>intraoperatively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Patient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extubated</a:t>
            </a:r>
            <a:r>
              <a:rPr lang="cs-CZ" sz="2400" dirty="0"/>
              <a:t>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adequate</a:t>
            </a:r>
            <a:r>
              <a:rPr lang="cs-CZ" sz="2400" dirty="0"/>
              <a:t> </a:t>
            </a:r>
            <a:r>
              <a:rPr lang="cs-CZ" sz="2400" dirty="0" err="1"/>
              <a:t>spontaneous</a:t>
            </a:r>
            <a:r>
              <a:rPr lang="cs-CZ" sz="2400" dirty="0"/>
              <a:t> </a:t>
            </a:r>
            <a:r>
              <a:rPr lang="cs-CZ" sz="2400" dirty="0" err="1"/>
              <a:t>ventilation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established</a:t>
            </a:r>
            <a:r>
              <a:rPr lang="cs-CZ" sz="2400" dirty="0"/>
              <a:t>. </a:t>
            </a:r>
            <a:r>
              <a:rPr lang="cs-CZ" sz="2400" b="1" dirty="0" err="1"/>
              <a:t>Approximately</a:t>
            </a:r>
            <a:r>
              <a:rPr lang="cs-CZ" sz="2400" b="1" dirty="0"/>
              <a:t> 3 </a:t>
            </a:r>
            <a:r>
              <a:rPr lang="cs-CZ" sz="2400" b="1" dirty="0" err="1"/>
              <a:t>hours</a:t>
            </a:r>
            <a:r>
              <a:rPr lang="cs-CZ" sz="2400" b="1" dirty="0"/>
              <a:t> </a:t>
            </a:r>
            <a:r>
              <a:rPr lang="cs-CZ" sz="2400" b="1" dirty="0" err="1"/>
              <a:t>after</a:t>
            </a:r>
            <a:r>
              <a:rPr lang="cs-CZ" sz="2400" b="1" dirty="0"/>
              <a:t> </a:t>
            </a:r>
            <a:r>
              <a:rPr lang="cs-CZ" sz="2400" b="1" dirty="0" err="1"/>
              <a:t>transfusion</a:t>
            </a:r>
            <a:r>
              <a:rPr lang="cs-CZ" sz="2400" b="1" dirty="0"/>
              <a:t> and 15 </a:t>
            </a:r>
            <a:r>
              <a:rPr lang="cs-CZ" sz="2400" b="1" dirty="0" err="1"/>
              <a:t>mins</a:t>
            </a:r>
            <a:r>
              <a:rPr lang="cs-CZ" sz="2400" b="1" dirty="0"/>
              <a:t> </a:t>
            </a:r>
            <a:r>
              <a:rPr lang="cs-CZ" sz="2400" b="1" dirty="0" err="1"/>
              <a:t>after</a:t>
            </a:r>
            <a:r>
              <a:rPr lang="cs-CZ" sz="2400" b="1" dirty="0"/>
              <a:t> </a:t>
            </a:r>
            <a:r>
              <a:rPr lang="cs-CZ" sz="2400" b="1" dirty="0" err="1"/>
              <a:t>extubation</a:t>
            </a:r>
            <a:r>
              <a:rPr lang="cs-CZ" sz="2400" b="1" dirty="0"/>
              <a:t>,</a:t>
            </a:r>
            <a:r>
              <a:rPr lang="cs-CZ" sz="2400" dirty="0"/>
              <a:t> </a:t>
            </a:r>
            <a:r>
              <a:rPr lang="cs-CZ" sz="2400" dirty="0" err="1"/>
              <a:t>patients</a:t>
            </a:r>
            <a:r>
              <a:rPr lang="cs-CZ" sz="2400" dirty="0"/>
              <a:t>´ </a:t>
            </a:r>
            <a:r>
              <a:rPr lang="cs-CZ" sz="2400" dirty="0" err="1"/>
              <a:t>respiratory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increased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12 to 32 </a:t>
            </a:r>
            <a:r>
              <a:rPr lang="cs-CZ" sz="2400" dirty="0" err="1"/>
              <a:t>breaths</a:t>
            </a:r>
            <a:r>
              <a:rPr lang="cs-CZ" sz="2400" dirty="0"/>
              <a:t> per </a:t>
            </a:r>
            <a:r>
              <a:rPr lang="cs-CZ" sz="2400" dirty="0" err="1"/>
              <a:t>minute</a:t>
            </a:r>
            <a:r>
              <a:rPr lang="cs-CZ" sz="2400" dirty="0"/>
              <a:t>. Her </a:t>
            </a:r>
            <a:r>
              <a:rPr lang="cs-CZ" sz="2400" dirty="0" err="1"/>
              <a:t>temperature</a:t>
            </a:r>
            <a:r>
              <a:rPr lang="cs-CZ" sz="2400" dirty="0"/>
              <a:t> rose </a:t>
            </a:r>
            <a:r>
              <a:rPr lang="cs-CZ" sz="2400" dirty="0" err="1"/>
              <a:t>from</a:t>
            </a:r>
            <a:r>
              <a:rPr lang="cs-CZ" sz="2400" dirty="0"/>
              <a:t> 36.7 to 38.7°C. Her </a:t>
            </a:r>
            <a:r>
              <a:rPr lang="cs-CZ" sz="2400" dirty="0" err="1"/>
              <a:t>blood</a:t>
            </a:r>
            <a:r>
              <a:rPr lang="cs-CZ" sz="2400" dirty="0"/>
              <a:t> </a:t>
            </a:r>
            <a:r>
              <a:rPr lang="cs-CZ" sz="2400" dirty="0" err="1"/>
              <a:t>pressure</a:t>
            </a:r>
            <a:r>
              <a:rPr lang="cs-CZ" sz="2400" dirty="0"/>
              <a:t> </a:t>
            </a:r>
            <a:r>
              <a:rPr lang="cs-CZ" sz="2400" dirty="0" err="1"/>
              <a:t>dropped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120/70 to 101/74; oxygen </a:t>
            </a:r>
            <a:r>
              <a:rPr lang="cs-CZ" sz="2400" dirty="0" err="1"/>
              <a:t>saturation</a:t>
            </a:r>
            <a:r>
              <a:rPr lang="cs-CZ" sz="2400" dirty="0"/>
              <a:t> </a:t>
            </a:r>
            <a:r>
              <a:rPr lang="cs-CZ" sz="2400" dirty="0" err="1"/>
              <a:t>dropped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100% to 90%; her </a:t>
            </a:r>
            <a:r>
              <a:rPr lang="cs-CZ" sz="2400" dirty="0" err="1"/>
              <a:t>chest</a:t>
            </a:r>
            <a:r>
              <a:rPr lang="cs-CZ" sz="2400" dirty="0"/>
              <a:t> x-</a:t>
            </a:r>
            <a:r>
              <a:rPr lang="cs-CZ" sz="2400" dirty="0" err="1"/>
              <a:t>ray</a:t>
            </a:r>
            <a:r>
              <a:rPr lang="cs-CZ" sz="2400" dirty="0"/>
              <a:t> </a:t>
            </a:r>
            <a:r>
              <a:rPr lang="cs-CZ" sz="2400" dirty="0" err="1"/>
              <a:t>showed</a:t>
            </a:r>
            <a:r>
              <a:rPr lang="cs-CZ" sz="2400" dirty="0"/>
              <a:t> severe </a:t>
            </a:r>
            <a:r>
              <a:rPr lang="cs-CZ" sz="2400" dirty="0" err="1"/>
              <a:t>pulmonary</a:t>
            </a:r>
            <a:r>
              <a:rPr lang="cs-CZ" sz="2400" dirty="0"/>
              <a:t> </a:t>
            </a:r>
            <a:r>
              <a:rPr lang="cs-CZ" sz="2400" dirty="0" err="1"/>
              <a:t>edema</a:t>
            </a:r>
            <a:r>
              <a:rPr lang="cs-CZ" sz="2400" dirty="0"/>
              <a:t>.</a:t>
            </a:r>
          </a:p>
          <a:p>
            <a:endParaRPr lang="cs-CZ" sz="2400" b="1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6284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reaction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Mild</a:t>
            </a:r>
            <a:r>
              <a:rPr lang="cs-CZ" dirty="0"/>
              <a:t>  - </a:t>
            </a:r>
            <a:r>
              <a:rPr lang="cs-CZ" dirty="0" err="1"/>
              <a:t>finishes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stops</a:t>
            </a:r>
            <a:r>
              <a:rPr lang="cs-CZ" dirty="0"/>
              <a:t> and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therapy</a:t>
            </a:r>
            <a:endParaRPr lang="cs-CZ" dirty="0"/>
          </a:p>
          <a:p>
            <a:r>
              <a:rPr lang="cs-CZ" b="1" dirty="0" err="1"/>
              <a:t>Serious</a:t>
            </a:r>
            <a:r>
              <a:rPr lang="cs-CZ" b="1" dirty="0"/>
              <a:t> </a:t>
            </a:r>
            <a:r>
              <a:rPr lang="cs-CZ" dirty="0"/>
              <a:t>– organ </a:t>
            </a:r>
            <a:r>
              <a:rPr lang="cs-CZ" dirty="0" err="1"/>
              <a:t>breakdowns</a:t>
            </a:r>
            <a:r>
              <a:rPr lang="cs-CZ" dirty="0"/>
              <a:t>, monitoring of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(akute </a:t>
            </a:r>
            <a:r>
              <a:rPr lang="cs-CZ" dirty="0" err="1"/>
              <a:t>haemolysis</a:t>
            </a:r>
            <a:r>
              <a:rPr lang="cs-CZ" dirty="0"/>
              <a:t>, </a:t>
            </a:r>
            <a:r>
              <a:rPr lang="cs-CZ" dirty="0" err="1"/>
              <a:t>bacterial</a:t>
            </a:r>
            <a:r>
              <a:rPr lang="cs-CZ" dirty="0"/>
              <a:t>/</a:t>
            </a:r>
            <a:r>
              <a:rPr lang="cs-CZ" dirty="0" err="1"/>
              <a:t>septic</a:t>
            </a:r>
            <a:r>
              <a:rPr lang="cs-CZ" dirty="0"/>
              <a:t>, TRALI,                TA-</a:t>
            </a:r>
            <a:r>
              <a:rPr lang="cs-CZ" dirty="0" err="1"/>
              <a:t>GvHD</a:t>
            </a:r>
            <a:r>
              <a:rPr lang="cs-CZ" dirty="0"/>
              <a:t>, </a:t>
            </a:r>
            <a:r>
              <a:rPr lang="cs-CZ" dirty="0" err="1"/>
              <a:t>anaphylactic</a:t>
            </a:r>
            <a:r>
              <a:rPr lang="cs-CZ" dirty="0"/>
              <a:t> </a:t>
            </a:r>
            <a:r>
              <a:rPr lang="cs-CZ" dirty="0" err="1"/>
              <a:t>shock</a:t>
            </a:r>
            <a:r>
              <a:rPr lang="cs-CZ" dirty="0"/>
              <a:t>, post-</a:t>
            </a:r>
            <a:r>
              <a:rPr lang="cs-CZ" dirty="0" err="1"/>
              <a:t>transfusion</a:t>
            </a:r>
            <a:r>
              <a:rPr lang="cs-CZ" dirty="0"/>
              <a:t> purpura, virus, </a:t>
            </a:r>
            <a:r>
              <a:rPr lang="cs-CZ" dirty="0" err="1"/>
              <a:t>parasitic</a:t>
            </a:r>
            <a:r>
              <a:rPr lang="cs-CZ" dirty="0"/>
              <a:t>                    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prion</a:t>
            </a:r>
            <a:r>
              <a:rPr lang="cs-CZ" dirty="0"/>
              <a:t> </a:t>
            </a:r>
            <a:r>
              <a:rPr lang="cs-CZ" dirty="0" err="1"/>
              <a:t>transmission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9560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80558-91AB-EC79-766B-DBB16017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TRALI –A CASE REPORT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4AD63-99D0-9813-1767-66B27F14B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Patient</a:t>
            </a:r>
            <a:r>
              <a:rPr lang="cs-CZ" dirty="0"/>
              <a:t> had </a:t>
            </a:r>
            <a:r>
              <a:rPr lang="cs-CZ" dirty="0" err="1"/>
              <a:t>hypoxemia</a:t>
            </a:r>
            <a:r>
              <a:rPr lang="cs-CZ" dirty="0"/>
              <a:t> and oxygen </a:t>
            </a:r>
            <a:r>
              <a:rPr lang="cs-CZ" dirty="0" err="1"/>
              <a:t>saturation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not </a:t>
            </a:r>
            <a:r>
              <a:rPr lang="cs-CZ" dirty="0" err="1"/>
              <a:t>maintained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90% </a:t>
            </a:r>
            <a:r>
              <a:rPr lang="cs-CZ" dirty="0" err="1"/>
              <a:t>with</a:t>
            </a:r>
            <a:r>
              <a:rPr lang="cs-CZ" dirty="0"/>
              <a:t> O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err="1"/>
              <a:t>supplementation</a:t>
            </a:r>
            <a:r>
              <a:rPr lang="cs-CZ" dirty="0"/>
              <a:t> and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reintubated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7305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TRALI –A CASE REPORT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 </a:t>
            </a:r>
            <a:r>
              <a:rPr lang="cs-CZ" b="1" dirty="0" err="1"/>
              <a:t>differential</a:t>
            </a:r>
            <a:r>
              <a:rPr lang="cs-CZ" b="1" dirty="0"/>
              <a:t> </a:t>
            </a:r>
            <a:r>
              <a:rPr lang="cs-CZ" b="1" dirty="0" err="1"/>
              <a:t>diagnosis</a:t>
            </a:r>
            <a:r>
              <a:rPr lang="cs-CZ" dirty="0"/>
              <a:t>:</a:t>
            </a:r>
          </a:p>
          <a:p>
            <a:r>
              <a:rPr lang="cs-CZ" dirty="0" err="1"/>
              <a:t>pulmonary</a:t>
            </a:r>
            <a:r>
              <a:rPr lang="cs-CZ" dirty="0"/>
              <a:t>/fat </a:t>
            </a:r>
            <a:r>
              <a:rPr lang="cs-CZ" dirty="0" err="1"/>
              <a:t>embolism</a:t>
            </a:r>
            <a:r>
              <a:rPr lang="cs-CZ" dirty="0"/>
              <a:t>,</a:t>
            </a:r>
          </a:p>
          <a:p>
            <a:r>
              <a:rPr lang="cs-CZ" dirty="0" err="1"/>
              <a:t>aspiration</a:t>
            </a:r>
            <a:r>
              <a:rPr lang="cs-CZ" dirty="0"/>
              <a:t> </a:t>
            </a:r>
            <a:r>
              <a:rPr lang="cs-CZ" dirty="0" err="1"/>
              <a:t>pneumonitis</a:t>
            </a:r>
            <a:r>
              <a:rPr lang="cs-CZ" dirty="0"/>
              <a:t>,</a:t>
            </a:r>
          </a:p>
          <a:p>
            <a:r>
              <a:rPr lang="cs-CZ" dirty="0" err="1"/>
              <a:t>pulmonary</a:t>
            </a:r>
            <a:r>
              <a:rPr lang="cs-CZ" dirty="0"/>
              <a:t> </a:t>
            </a:r>
            <a:r>
              <a:rPr lang="cs-CZ" dirty="0" err="1"/>
              <a:t>edema</a:t>
            </a:r>
            <a:r>
              <a:rPr lang="cs-CZ" dirty="0"/>
              <a:t>,</a:t>
            </a:r>
          </a:p>
          <a:p>
            <a:r>
              <a:rPr lang="cs-CZ" dirty="0"/>
              <a:t>fluid </a:t>
            </a:r>
            <a:r>
              <a:rPr lang="cs-CZ" dirty="0" err="1"/>
              <a:t>overload</a:t>
            </a:r>
            <a:r>
              <a:rPr lang="cs-CZ" dirty="0"/>
              <a:t>,</a:t>
            </a:r>
          </a:p>
          <a:p>
            <a:r>
              <a:rPr lang="cs-CZ" dirty="0"/>
              <a:t>ARDS,</a:t>
            </a:r>
          </a:p>
          <a:p>
            <a:r>
              <a:rPr lang="cs-CZ" dirty="0"/>
              <a:t>TRALI.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2360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TRALI –A CASE REPORT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Chest</a:t>
            </a:r>
            <a:r>
              <a:rPr lang="cs-CZ" sz="2800" dirty="0"/>
              <a:t> X-</a:t>
            </a:r>
            <a:r>
              <a:rPr lang="cs-CZ" sz="2800" dirty="0" err="1"/>
              <a:t>ray</a:t>
            </a:r>
            <a:r>
              <a:rPr lang="cs-CZ" sz="2800" dirty="0"/>
              <a:t> </a:t>
            </a:r>
            <a:r>
              <a:rPr lang="cs-CZ" sz="2800" dirty="0" err="1"/>
              <a:t>showed</a:t>
            </a:r>
            <a:r>
              <a:rPr lang="cs-CZ" sz="2800" dirty="0"/>
              <a:t> </a:t>
            </a:r>
            <a:r>
              <a:rPr lang="cs-CZ" sz="2800" dirty="0" err="1"/>
              <a:t>massive</a:t>
            </a:r>
            <a:r>
              <a:rPr lang="cs-CZ" sz="2800" dirty="0"/>
              <a:t> </a:t>
            </a:r>
            <a:r>
              <a:rPr lang="cs-CZ" sz="2800" dirty="0" err="1"/>
              <a:t>pulmonary</a:t>
            </a:r>
            <a:r>
              <a:rPr lang="cs-CZ" sz="2800" dirty="0"/>
              <a:t> </a:t>
            </a:r>
            <a:r>
              <a:rPr lang="cs-CZ" sz="2800" dirty="0" err="1"/>
              <a:t>congestion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</a:t>
            </a:r>
            <a:r>
              <a:rPr lang="cs-CZ" sz="2800" dirty="0" err="1"/>
              <a:t>diffuse</a:t>
            </a:r>
            <a:r>
              <a:rPr lang="cs-CZ" sz="2800" dirty="0"/>
              <a:t> </a:t>
            </a:r>
            <a:r>
              <a:rPr lang="cs-CZ" sz="2800" dirty="0" err="1"/>
              <a:t>infiltrates</a:t>
            </a:r>
            <a:r>
              <a:rPr lang="cs-CZ" sz="2800" dirty="0"/>
              <a:t>.</a:t>
            </a:r>
          </a:p>
          <a:p>
            <a:r>
              <a:rPr lang="cs-CZ" sz="2800" dirty="0"/>
              <a:t>By </a:t>
            </a:r>
            <a:r>
              <a:rPr lang="cs-CZ" sz="2800" dirty="0" err="1"/>
              <a:t>postoperative</a:t>
            </a:r>
            <a:r>
              <a:rPr lang="cs-CZ" sz="2800" dirty="0"/>
              <a:t> </a:t>
            </a:r>
            <a:r>
              <a:rPr lang="cs-CZ" sz="2800" dirty="0" err="1"/>
              <a:t>day</a:t>
            </a:r>
            <a:r>
              <a:rPr lang="cs-CZ" sz="2800" dirty="0"/>
              <a:t> </a:t>
            </a:r>
            <a:r>
              <a:rPr lang="cs-CZ" sz="2800" dirty="0" err="1"/>
              <a:t>two</a:t>
            </a:r>
            <a:r>
              <a:rPr lang="cs-CZ" sz="2800" dirty="0"/>
              <a:t>, </a:t>
            </a:r>
            <a:r>
              <a:rPr lang="cs-CZ" sz="2800" dirty="0" err="1"/>
              <a:t>chest</a:t>
            </a:r>
            <a:r>
              <a:rPr lang="cs-CZ" sz="2800" dirty="0"/>
              <a:t> X-</a:t>
            </a:r>
            <a:r>
              <a:rPr lang="cs-CZ" sz="2800" dirty="0" err="1"/>
              <a:t>ray</a:t>
            </a:r>
            <a:r>
              <a:rPr lang="cs-CZ" sz="2800" dirty="0"/>
              <a:t> </a:t>
            </a:r>
            <a:r>
              <a:rPr lang="cs-CZ" sz="2800" dirty="0" err="1"/>
              <a:t>became</a:t>
            </a:r>
            <a:r>
              <a:rPr lang="cs-CZ" sz="2800" dirty="0"/>
              <a:t> </a:t>
            </a:r>
            <a:r>
              <a:rPr lang="cs-CZ" sz="2800" dirty="0" err="1"/>
              <a:t>clear</a:t>
            </a:r>
            <a:r>
              <a:rPr lang="cs-CZ" sz="2800" dirty="0"/>
              <a:t> and </a:t>
            </a:r>
            <a:r>
              <a:rPr lang="cs-CZ" sz="2800" dirty="0" err="1"/>
              <a:t>patient</a:t>
            </a:r>
            <a:r>
              <a:rPr lang="cs-CZ" sz="2800" dirty="0"/>
              <a:t> </a:t>
            </a:r>
            <a:r>
              <a:rPr lang="cs-CZ" sz="2800" dirty="0" err="1"/>
              <a:t>was</a:t>
            </a:r>
            <a:r>
              <a:rPr lang="cs-CZ" sz="2800" dirty="0"/>
              <a:t> </a:t>
            </a:r>
            <a:r>
              <a:rPr lang="cs-CZ" sz="2800" dirty="0" err="1"/>
              <a:t>weaned</a:t>
            </a:r>
            <a:r>
              <a:rPr lang="cs-CZ" sz="2800" dirty="0"/>
              <a:t> and </a:t>
            </a:r>
            <a:r>
              <a:rPr lang="cs-CZ" sz="2800" dirty="0" err="1"/>
              <a:t>extubated</a:t>
            </a:r>
            <a:r>
              <a:rPr lang="cs-CZ" sz="2800" dirty="0"/>
              <a:t>.</a:t>
            </a:r>
          </a:p>
          <a:p>
            <a:r>
              <a:rPr lang="cs-CZ" sz="2800" dirty="0" err="1"/>
              <a:t>Laboratory</a:t>
            </a:r>
            <a:r>
              <a:rPr lang="cs-CZ" sz="2800" dirty="0"/>
              <a:t> </a:t>
            </a:r>
            <a:r>
              <a:rPr lang="cs-CZ" sz="2800" dirty="0" err="1"/>
              <a:t>studies</a:t>
            </a:r>
            <a:r>
              <a:rPr lang="cs-CZ" sz="2800" dirty="0"/>
              <a:t> </a:t>
            </a:r>
            <a:r>
              <a:rPr lang="cs-CZ" sz="2800" dirty="0" err="1"/>
              <a:t>at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blood</a:t>
            </a:r>
            <a:r>
              <a:rPr lang="cs-CZ" sz="2800" dirty="0"/>
              <a:t> </a:t>
            </a:r>
            <a:r>
              <a:rPr lang="cs-CZ" sz="2800" dirty="0" err="1"/>
              <a:t>transfusion</a:t>
            </a:r>
            <a:r>
              <a:rPr lang="cs-CZ" sz="2800" dirty="0"/>
              <a:t> </a:t>
            </a:r>
            <a:r>
              <a:rPr lang="cs-CZ" sz="2800" dirty="0" err="1"/>
              <a:t>service</a:t>
            </a:r>
            <a:r>
              <a:rPr lang="cs-CZ" sz="2800" dirty="0"/>
              <a:t> </a:t>
            </a:r>
            <a:r>
              <a:rPr lang="cs-CZ" sz="2800" dirty="0" err="1"/>
              <a:t>confirmed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diagnosis</a:t>
            </a:r>
            <a:r>
              <a:rPr lang="cs-CZ" sz="2800" dirty="0"/>
              <a:t> of TRALI                </a:t>
            </a:r>
            <a:r>
              <a:rPr lang="cs-CZ" sz="2800" dirty="0" err="1"/>
              <a:t>at</a:t>
            </a:r>
            <a:r>
              <a:rPr lang="cs-CZ" sz="2800" dirty="0"/>
              <a:t> a </a:t>
            </a:r>
            <a:r>
              <a:rPr lang="cs-CZ" sz="2800" dirty="0" err="1"/>
              <a:t>later</a:t>
            </a:r>
            <a:r>
              <a:rPr lang="cs-CZ" sz="2800" dirty="0"/>
              <a:t> </a:t>
            </a:r>
            <a:r>
              <a:rPr lang="cs-CZ" sz="2800" dirty="0" err="1"/>
              <a:t>day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0010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Pre-transfusion</a:t>
            </a:r>
            <a:r>
              <a:rPr lang="cs-CZ" dirty="0"/>
              <a:t> X-</a:t>
            </a:r>
            <a:r>
              <a:rPr lang="cs-CZ" dirty="0" err="1"/>
              <a:t>ray</a:t>
            </a:r>
            <a:r>
              <a:rPr lang="cs-CZ" dirty="0"/>
              <a:t> </a:t>
            </a:r>
            <a:r>
              <a:rPr lang="cs-CZ" dirty="0" err="1"/>
              <a:t>picture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766094"/>
            <a:ext cx="539115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747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</a:t>
            </a:r>
            <a:r>
              <a:rPr lang="cs-CZ" dirty="0" err="1"/>
              <a:t>transfusion</a:t>
            </a:r>
            <a:r>
              <a:rPr lang="cs-CZ" dirty="0"/>
              <a:t> X-</a:t>
            </a:r>
            <a:r>
              <a:rPr lang="cs-CZ" dirty="0" err="1"/>
              <a:t>ray</a:t>
            </a:r>
            <a:r>
              <a:rPr lang="cs-CZ" dirty="0"/>
              <a:t> </a:t>
            </a:r>
            <a:r>
              <a:rPr lang="cs-CZ" dirty="0" err="1"/>
              <a:t>picture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766094"/>
            <a:ext cx="5391150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2165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TRALI = </a:t>
            </a:r>
          </a:p>
          <a:p>
            <a:pPr>
              <a:lnSpc>
                <a:spcPct val="90000"/>
              </a:lnSpc>
            </a:pPr>
            <a:r>
              <a:rPr lang="cs-CZ" dirty="0"/>
              <a:t>= transfusion related acute lung injury</a:t>
            </a:r>
          </a:p>
          <a:p>
            <a:pPr>
              <a:lnSpc>
                <a:spcPct val="90000"/>
              </a:lnSpc>
            </a:pPr>
            <a:r>
              <a:rPr lang="cs-CZ" dirty="0"/>
              <a:t>            - a </a:t>
            </a:r>
            <a:r>
              <a:rPr lang="cs-CZ" dirty="0" err="1"/>
              <a:t>serious</a:t>
            </a:r>
            <a:r>
              <a:rPr lang="cs-CZ" dirty="0"/>
              <a:t> </a:t>
            </a:r>
            <a:r>
              <a:rPr lang="cs-CZ" dirty="0" err="1"/>
              <a:t>acute</a:t>
            </a:r>
            <a:r>
              <a:rPr lang="cs-CZ" dirty="0"/>
              <a:t> </a:t>
            </a:r>
            <a:r>
              <a:rPr lang="cs-CZ" dirty="0" err="1"/>
              <a:t>lung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            - </a:t>
            </a:r>
            <a:r>
              <a:rPr lang="cs-CZ" dirty="0" err="1"/>
              <a:t>transfusion</a:t>
            </a:r>
            <a:r>
              <a:rPr lang="cs-CZ" dirty="0"/>
              <a:t> of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containing</a:t>
            </a:r>
            <a:r>
              <a:rPr lang="cs-CZ" dirty="0"/>
              <a:t> </a:t>
            </a:r>
            <a:r>
              <a:rPr lang="cs-CZ" dirty="0" err="1"/>
              <a:t>donors´plasma</a:t>
            </a:r>
            <a:endParaRPr lang="cs-CZ" dirty="0"/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9259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 </a:t>
            </a:r>
            <a:r>
              <a:rPr lang="cs-CZ" sz="2800" b="1" dirty="0" err="1"/>
              <a:t>Clinical</a:t>
            </a:r>
            <a:r>
              <a:rPr lang="cs-CZ" sz="2800" b="1" dirty="0"/>
              <a:t> </a:t>
            </a:r>
            <a:r>
              <a:rPr lang="cs-CZ" sz="2800" b="1" dirty="0" err="1"/>
              <a:t>signs</a:t>
            </a:r>
            <a:r>
              <a:rPr lang="cs-CZ" sz="2800" b="1" dirty="0"/>
              <a:t>: </a:t>
            </a:r>
          </a:p>
          <a:p>
            <a:r>
              <a:rPr lang="cs-CZ" sz="2800" dirty="0" err="1"/>
              <a:t>Acute</a:t>
            </a:r>
            <a:r>
              <a:rPr lang="cs-CZ" sz="2800" dirty="0"/>
              <a:t> </a:t>
            </a:r>
            <a:r>
              <a:rPr lang="cs-CZ" sz="2800" dirty="0" err="1"/>
              <a:t>respiratory</a:t>
            </a:r>
            <a:r>
              <a:rPr lang="cs-CZ" sz="2800" dirty="0"/>
              <a:t> </a:t>
            </a:r>
            <a:r>
              <a:rPr lang="cs-CZ" sz="2800" dirty="0" err="1"/>
              <a:t>insufficiency</a:t>
            </a:r>
            <a:r>
              <a:rPr lang="cs-CZ" sz="2800" dirty="0"/>
              <a:t> (</a:t>
            </a:r>
            <a:r>
              <a:rPr lang="cs-CZ" sz="2800" dirty="0" err="1"/>
              <a:t>within</a:t>
            </a:r>
            <a:r>
              <a:rPr lang="cs-CZ" sz="2800" dirty="0"/>
              <a:t> 6 </a:t>
            </a:r>
            <a:r>
              <a:rPr lang="cs-CZ" sz="2800" dirty="0" err="1"/>
              <a:t>hours</a:t>
            </a:r>
            <a:r>
              <a:rPr lang="cs-CZ" sz="2800" dirty="0"/>
              <a:t> 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starting</a:t>
            </a:r>
            <a:r>
              <a:rPr lang="cs-CZ" sz="2800" dirty="0"/>
              <a:t> of a </a:t>
            </a:r>
            <a:r>
              <a:rPr lang="cs-CZ" sz="2800" dirty="0" err="1"/>
              <a:t>transfusion</a:t>
            </a:r>
            <a:r>
              <a:rPr lang="cs-CZ" sz="2800" dirty="0"/>
              <a:t>),</a:t>
            </a:r>
          </a:p>
          <a:p>
            <a:r>
              <a:rPr lang="cs-CZ" sz="2800" dirty="0" err="1"/>
              <a:t>hypoxemia</a:t>
            </a:r>
            <a:r>
              <a:rPr lang="cs-CZ" sz="2800" dirty="0"/>
              <a:t>,</a:t>
            </a:r>
          </a:p>
          <a:p>
            <a:r>
              <a:rPr lang="cs-CZ" sz="2800" dirty="0" err="1"/>
              <a:t>fever</a:t>
            </a:r>
            <a:r>
              <a:rPr lang="cs-CZ" sz="2800" dirty="0"/>
              <a:t> +</a:t>
            </a:r>
            <a:r>
              <a:rPr lang="cs-CZ" sz="2800" dirty="0" err="1"/>
              <a:t>bilateral</a:t>
            </a:r>
            <a:r>
              <a:rPr lang="cs-CZ" sz="2800" dirty="0"/>
              <a:t> </a:t>
            </a:r>
            <a:r>
              <a:rPr lang="cs-CZ" sz="2800" dirty="0" err="1"/>
              <a:t>lung</a:t>
            </a:r>
            <a:r>
              <a:rPr lang="cs-CZ" sz="2800" dirty="0"/>
              <a:t> </a:t>
            </a:r>
            <a:r>
              <a:rPr lang="cs-CZ" sz="2800" dirty="0" err="1"/>
              <a:t>infiltrate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</a:t>
            </a:r>
            <a:r>
              <a:rPr lang="cs-CZ" sz="2800" dirty="0" err="1"/>
              <a:t>pulmonary</a:t>
            </a:r>
            <a:r>
              <a:rPr lang="cs-CZ" sz="2800" dirty="0"/>
              <a:t> </a:t>
            </a:r>
            <a:r>
              <a:rPr lang="cs-CZ" sz="2800" dirty="0" err="1"/>
              <a:t>edema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    </a:t>
            </a:r>
            <a:r>
              <a:rPr lang="cs-CZ" sz="2800" b="1" dirty="0" err="1"/>
              <a:t>Clinical</a:t>
            </a:r>
            <a:r>
              <a:rPr lang="cs-CZ" sz="2800" b="1" dirty="0"/>
              <a:t> </a:t>
            </a:r>
            <a:r>
              <a:rPr lang="cs-CZ" sz="2800" b="1" dirty="0" err="1"/>
              <a:t>diagnosis</a:t>
            </a:r>
            <a:r>
              <a:rPr lang="cs-CZ" sz="2800" b="1" dirty="0"/>
              <a:t>:</a:t>
            </a:r>
          </a:p>
          <a:p>
            <a:r>
              <a:rPr lang="cs-CZ" sz="2800" dirty="0" err="1"/>
              <a:t>Bilateral</a:t>
            </a:r>
            <a:r>
              <a:rPr lang="cs-CZ" sz="2800" dirty="0"/>
              <a:t> </a:t>
            </a:r>
            <a:r>
              <a:rPr lang="cs-CZ" sz="2800" dirty="0" err="1"/>
              <a:t>lung</a:t>
            </a:r>
            <a:r>
              <a:rPr lang="cs-CZ" sz="2800" dirty="0"/>
              <a:t> </a:t>
            </a:r>
            <a:r>
              <a:rPr lang="cs-CZ" sz="2800" dirty="0" err="1"/>
              <a:t>infiltrate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</a:t>
            </a:r>
            <a:r>
              <a:rPr lang="cs-CZ" sz="2800" dirty="0" err="1"/>
              <a:t>pulmonary</a:t>
            </a:r>
            <a:r>
              <a:rPr lang="cs-CZ" sz="2800" dirty="0"/>
              <a:t> </a:t>
            </a:r>
            <a:r>
              <a:rPr lang="cs-CZ" sz="2800" dirty="0" err="1"/>
              <a:t>edema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909167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TRALI – THERAPY:</a:t>
            </a:r>
          </a:p>
          <a:p>
            <a:r>
              <a:rPr lang="cs-CZ" dirty="0" err="1"/>
              <a:t>Maintaining</a:t>
            </a:r>
            <a:r>
              <a:rPr lang="cs-CZ" dirty="0"/>
              <a:t> of </a:t>
            </a:r>
            <a:r>
              <a:rPr lang="cs-CZ" dirty="0" err="1"/>
              <a:t>vital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!</a:t>
            </a:r>
          </a:p>
          <a:p>
            <a:endParaRPr lang="cs-CZ" dirty="0"/>
          </a:p>
          <a:p>
            <a:r>
              <a:rPr lang="cs-CZ" sz="2800" dirty="0"/>
              <a:t>PREVENTION: plasma free </a:t>
            </a:r>
            <a:r>
              <a:rPr lang="cs-CZ" sz="2800" dirty="0" err="1"/>
              <a:t>blood</a:t>
            </a:r>
            <a:r>
              <a:rPr lang="cs-CZ" sz="2800" dirty="0"/>
              <a:t> </a:t>
            </a:r>
            <a:r>
              <a:rPr lang="cs-CZ" sz="2800" dirty="0" err="1"/>
              <a:t>products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                      </a:t>
            </a:r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989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Etiology:</a:t>
            </a:r>
          </a:p>
          <a:p>
            <a:r>
              <a:rPr lang="cs-CZ" dirty="0" err="1"/>
              <a:t>Specific</a:t>
            </a:r>
            <a:r>
              <a:rPr lang="cs-CZ" dirty="0"/>
              <a:t> HLA </a:t>
            </a:r>
            <a:r>
              <a:rPr lang="cs-CZ" dirty="0" err="1"/>
              <a:t>antibodies</a:t>
            </a:r>
            <a:endParaRPr lang="cs-CZ" dirty="0"/>
          </a:p>
          <a:p>
            <a:r>
              <a:rPr lang="cs-CZ" dirty="0"/>
              <a:t>Granulocyte </a:t>
            </a:r>
            <a:r>
              <a:rPr lang="cs-CZ" dirty="0" err="1"/>
              <a:t>antibodies</a:t>
            </a:r>
            <a:endParaRPr lang="cs-CZ" dirty="0"/>
          </a:p>
          <a:p>
            <a:r>
              <a:rPr lang="cs-CZ" dirty="0" err="1"/>
              <a:t>Lipids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biological</a:t>
            </a:r>
            <a:r>
              <a:rPr lang="cs-CZ" dirty="0"/>
              <a:t> </a:t>
            </a:r>
            <a:r>
              <a:rPr lang="cs-CZ"/>
              <a:t>activity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998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improvement</a:t>
            </a:r>
            <a:r>
              <a:rPr lang="cs-CZ" dirty="0"/>
              <a:t> in 48-96 </a:t>
            </a:r>
            <a:r>
              <a:rPr lang="cs-CZ" dirty="0" err="1"/>
              <a:t>hours</a:t>
            </a:r>
            <a:endParaRPr lang="cs-CZ" dirty="0"/>
          </a:p>
          <a:p>
            <a:r>
              <a:rPr lang="cs-CZ" dirty="0" err="1"/>
              <a:t>Lung</a:t>
            </a:r>
            <a:r>
              <a:rPr lang="cs-CZ" dirty="0"/>
              <a:t> </a:t>
            </a:r>
            <a:r>
              <a:rPr lang="cs-CZ" dirty="0" err="1"/>
              <a:t>infiltrates</a:t>
            </a:r>
            <a:r>
              <a:rPr lang="cs-CZ" dirty="0"/>
              <a:t> </a:t>
            </a:r>
            <a:r>
              <a:rPr lang="cs-CZ" dirty="0" err="1"/>
              <a:t>disappear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1-4 </a:t>
            </a:r>
            <a:r>
              <a:rPr lang="cs-CZ" dirty="0" err="1"/>
              <a:t>days</a:t>
            </a:r>
            <a:endParaRPr lang="cs-CZ" dirty="0"/>
          </a:p>
          <a:p>
            <a:endParaRPr lang="cs-CZ" dirty="0"/>
          </a:p>
          <a:p>
            <a:r>
              <a:rPr lang="cs-CZ" dirty="0"/>
              <a:t>Mortality 5%</a:t>
            </a:r>
          </a:p>
          <a:p>
            <a:endParaRPr lang="cs-CZ" dirty="0"/>
          </a:p>
          <a:p>
            <a:r>
              <a:rPr lang="cs-CZ" dirty="0" err="1"/>
              <a:t>Prevention</a:t>
            </a:r>
            <a:r>
              <a:rPr lang="cs-CZ" dirty="0"/>
              <a:t>: plasma free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29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7F2AE-C0B5-4DCF-8FF2-9F0B7E8FE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Averting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risks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6D305-5CCF-489E-8338-82D0918DE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dirty="0" err="1"/>
              <a:t>indication</a:t>
            </a:r>
            <a:endParaRPr lang="cs-CZ" dirty="0"/>
          </a:p>
          <a:p>
            <a:r>
              <a:rPr lang="cs-CZ" dirty="0"/>
              <a:t>2) </a:t>
            </a:r>
            <a:r>
              <a:rPr lang="cs-CZ" dirty="0" err="1"/>
              <a:t>choice</a:t>
            </a:r>
            <a:r>
              <a:rPr lang="cs-CZ" dirty="0"/>
              <a:t> of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  <a:p>
            <a:r>
              <a:rPr lang="cs-CZ" dirty="0"/>
              <a:t>3) </a:t>
            </a:r>
            <a:r>
              <a:rPr lang="cs-CZ" dirty="0" err="1"/>
              <a:t>pre-transfusion</a:t>
            </a:r>
            <a:r>
              <a:rPr lang="cs-CZ" dirty="0"/>
              <a:t> </a:t>
            </a:r>
            <a:r>
              <a:rPr lang="cs-CZ" dirty="0" err="1"/>
              <a:t>controls</a:t>
            </a:r>
            <a:endParaRPr lang="cs-CZ" dirty="0"/>
          </a:p>
          <a:p>
            <a:r>
              <a:rPr lang="cs-CZ" dirty="0"/>
              <a:t>4) </a:t>
            </a:r>
            <a:r>
              <a:rPr lang="cs-CZ" dirty="0" err="1"/>
              <a:t>supervision</a:t>
            </a:r>
            <a:r>
              <a:rPr lang="cs-CZ" dirty="0"/>
              <a:t> of </a:t>
            </a:r>
            <a:r>
              <a:rPr lang="cs-CZ" dirty="0" err="1"/>
              <a:t>trf</a:t>
            </a:r>
            <a:r>
              <a:rPr lang="cs-CZ" dirty="0"/>
              <a:t>. </a:t>
            </a:r>
            <a:r>
              <a:rPr lang="cs-CZ" dirty="0" err="1"/>
              <a:t>administration</a:t>
            </a:r>
            <a:endParaRPr lang="cs-CZ" dirty="0"/>
          </a:p>
          <a:p>
            <a:r>
              <a:rPr lang="cs-CZ" dirty="0"/>
              <a:t>5) </a:t>
            </a:r>
            <a:r>
              <a:rPr lang="cs-CZ" dirty="0" err="1"/>
              <a:t>records</a:t>
            </a:r>
            <a:endParaRPr lang="cs-CZ" dirty="0"/>
          </a:p>
          <a:p>
            <a:r>
              <a:rPr lang="cs-CZ" dirty="0"/>
              <a:t>6) reporting </a:t>
            </a:r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reaction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trf</a:t>
            </a:r>
            <a:r>
              <a:rPr lang="cs-CZ" dirty="0"/>
              <a:t>.</a:t>
            </a:r>
          </a:p>
          <a:p>
            <a:r>
              <a:rPr lang="cs-CZ" dirty="0"/>
              <a:t>7) </a:t>
            </a:r>
            <a:r>
              <a:rPr lang="cs-CZ" dirty="0" err="1"/>
              <a:t>cooperation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complement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3401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Urticarial</a:t>
            </a:r>
            <a:r>
              <a:rPr lang="cs-CZ" dirty="0"/>
              <a:t> and </a:t>
            </a:r>
            <a:r>
              <a:rPr lang="cs-CZ" dirty="0" err="1"/>
              <a:t>anaphylactic</a:t>
            </a:r>
            <a:r>
              <a:rPr lang="cs-CZ" dirty="0"/>
              <a:t> </a:t>
            </a:r>
            <a:r>
              <a:rPr lang="cs-CZ" dirty="0" err="1"/>
              <a:t>reactions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URTICARIA</a:t>
            </a:r>
          </a:p>
          <a:p>
            <a:r>
              <a:rPr lang="cs-CZ" dirty="0"/>
              <a:t>recipient has plasma </a:t>
            </a:r>
            <a:r>
              <a:rPr lang="cs-CZ" dirty="0" err="1"/>
              <a:t>proteins</a:t>
            </a:r>
            <a:r>
              <a:rPr lang="cs-CZ" dirty="0"/>
              <a:t> </a:t>
            </a:r>
            <a:r>
              <a:rPr lang="cs-CZ" dirty="0" err="1"/>
              <a:t>antibodies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ANAPHYLAXIS</a:t>
            </a:r>
          </a:p>
          <a:p>
            <a:r>
              <a:rPr lang="cs-CZ" dirty="0"/>
              <a:t>recipient has </a:t>
            </a:r>
            <a:r>
              <a:rPr lang="cs-CZ" dirty="0" err="1"/>
              <a:t>IgA</a:t>
            </a:r>
            <a:r>
              <a:rPr lang="cs-CZ" dirty="0"/>
              <a:t> </a:t>
            </a:r>
            <a:r>
              <a:rPr lang="cs-CZ" dirty="0" err="1"/>
              <a:t>deficiency</a:t>
            </a:r>
            <a:r>
              <a:rPr lang="cs-CZ" dirty="0"/>
              <a:t>/absence </a:t>
            </a:r>
            <a:r>
              <a:rPr lang="cs-CZ" dirty="0" err="1"/>
              <a:t>IgA</a:t>
            </a:r>
            <a:r>
              <a:rPr lang="cs-CZ" dirty="0"/>
              <a:t>,</a:t>
            </a:r>
          </a:p>
          <a:p>
            <a:r>
              <a:rPr lang="cs-CZ" dirty="0"/>
              <a:t>(recipient has </a:t>
            </a:r>
            <a:r>
              <a:rPr lang="cs-CZ" dirty="0" err="1"/>
              <a:t>IgA</a:t>
            </a:r>
            <a:r>
              <a:rPr lang="cs-CZ" dirty="0"/>
              <a:t> </a:t>
            </a:r>
            <a:r>
              <a:rPr lang="cs-CZ" dirty="0" err="1"/>
              <a:t>antibodies</a:t>
            </a:r>
            <a:r>
              <a:rPr lang="cs-CZ" dirty="0"/>
              <a:t>),</a:t>
            </a:r>
          </a:p>
          <a:p>
            <a:r>
              <a:rPr lang="cs-CZ" dirty="0"/>
              <a:t>recipient </a:t>
            </a:r>
            <a:r>
              <a:rPr lang="cs-CZ" dirty="0" err="1"/>
              <a:t>or</a:t>
            </a:r>
            <a:r>
              <a:rPr lang="cs-CZ" dirty="0"/>
              <a:t> donor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allergic</a:t>
            </a:r>
            <a:r>
              <a:rPr lang="cs-CZ" dirty="0"/>
              <a:t> person.</a:t>
            </a:r>
          </a:p>
        </p:txBody>
      </p:sp>
    </p:spTree>
    <p:extLst>
      <p:ext uri="{BB962C8B-B14F-4D97-AF65-F5344CB8AC3E}">
        <p14:creationId xmlns:p14="http://schemas.microsoft.com/office/powerpoint/2010/main" val="11988081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Urticarial</a:t>
            </a:r>
            <a:r>
              <a:rPr lang="cs-CZ" dirty="0"/>
              <a:t> and </a:t>
            </a:r>
            <a:r>
              <a:rPr lang="cs-CZ" dirty="0" err="1"/>
              <a:t>anaphylactic</a:t>
            </a:r>
            <a:r>
              <a:rPr lang="cs-CZ" dirty="0"/>
              <a:t> </a:t>
            </a:r>
            <a:r>
              <a:rPr lang="cs-CZ" dirty="0" err="1"/>
              <a:t>reactions</a:t>
            </a:r>
            <a:r>
              <a:rPr lang="cs-CZ" dirty="0"/>
              <a:t> –</a:t>
            </a:r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signs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1. Non – </a:t>
            </a:r>
            <a:r>
              <a:rPr lang="cs-CZ" sz="2800" dirty="0" err="1"/>
              <a:t>systemic</a:t>
            </a:r>
            <a:r>
              <a:rPr lang="cs-CZ" sz="2800" dirty="0"/>
              <a:t>: </a:t>
            </a:r>
            <a:r>
              <a:rPr lang="cs-CZ" sz="2800" dirty="0" err="1"/>
              <a:t>focal</a:t>
            </a:r>
            <a:r>
              <a:rPr lang="cs-CZ" sz="2800" dirty="0"/>
              <a:t> </a:t>
            </a:r>
            <a:r>
              <a:rPr lang="cs-CZ" sz="2800" dirty="0" err="1"/>
              <a:t>urticaria</a:t>
            </a:r>
            <a:r>
              <a:rPr lang="cs-CZ" sz="2800" dirty="0"/>
              <a:t> , 			</a:t>
            </a:r>
            <a:r>
              <a:rPr lang="cs-CZ" sz="2800" dirty="0" err="1"/>
              <a:t>angioedema</a:t>
            </a:r>
            <a:endParaRPr lang="cs-CZ" sz="2800" dirty="0"/>
          </a:p>
          <a:p>
            <a:r>
              <a:rPr lang="cs-CZ" sz="2800" dirty="0"/>
              <a:t>2. </a:t>
            </a:r>
            <a:r>
              <a:rPr lang="cs-CZ" sz="2800" dirty="0" err="1"/>
              <a:t>Mild</a:t>
            </a:r>
            <a:r>
              <a:rPr lang="cs-CZ" sz="2800" dirty="0"/>
              <a:t> </a:t>
            </a:r>
            <a:r>
              <a:rPr lang="cs-CZ" sz="2800" dirty="0" err="1"/>
              <a:t>systemic</a:t>
            </a:r>
            <a:r>
              <a:rPr lang="cs-CZ" sz="2800" dirty="0"/>
              <a:t> – </a:t>
            </a:r>
            <a:r>
              <a:rPr lang="cs-CZ" sz="2800" dirty="0" err="1"/>
              <a:t>chest</a:t>
            </a:r>
            <a:r>
              <a:rPr lang="cs-CZ" sz="2800" dirty="0"/>
              <a:t> </a:t>
            </a:r>
            <a:r>
              <a:rPr lang="cs-CZ" sz="2800" dirty="0" err="1"/>
              <a:t>tightness</a:t>
            </a:r>
            <a:r>
              <a:rPr lang="cs-CZ" sz="2800" dirty="0"/>
              <a:t>, </a:t>
            </a:r>
            <a:r>
              <a:rPr lang="cs-CZ" sz="2800" dirty="0" err="1"/>
              <a:t>wheeze</a:t>
            </a:r>
            <a:r>
              <a:rPr lang="cs-CZ" sz="2800" dirty="0"/>
              <a:t>, </a:t>
            </a:r>
            <a:r>
              <a:rPr lang="cs-CZ" sz="2800" dirty="0" err="1"/>
              <a:t>generalized</a:t>
            </a:r>
            <a:r>
              <a:rPr lang="cs-CZ" sz="2800" dirty="0"/>
              <a:t> </a:t>
            </a:r>
            <a:r>
              <a:rPr lang="cs-CZ" sz="2800" dirty="0" err="1"/>
              <a:t>urticaria</a:t>
            </a:r>
            <a:r>
              <a:rPr lang="cs-CZ" sz="2800" dirty="0"/>
              <a:t>/</a:t>
            </a:r>
            <a:r>
              <a:rPr lang="cs-CZ" sz="2800" dirty="0" err="1"/>
              <a:t>angioedema</a:t>
            </a:r>
            <a:endParaRPr lang="cs-CZ" sz="2800" dirty="0"/>
          </a:p>
          <a:p>
            <a:r>
              <a:rPr lang="cs-CZ" sz="2800" dirty="0"/>
              <a:t>3. </a:t>
            </a:r>
            <a:r>
              <a:rPr lang="cs-CZ" sz="2800" dirty="0" err="1"/>
              <a:t>Moderate</a:t>
            </a:r>
            <a:r>
              <a:rPr lang="cs-CZ" sz="2800" dirty="0"/>
              <a:t> </a:t>
            </a:r>
            <a:r>
              <a:rPr lang="cs-CZ" sz="2800" dirty="0" err="1"/>
              <a:t>systemic-wheeze</a:t>
            </a:r>
            <a:r>
              <a:rPr lang="cs-CZ" sz="2800" dirty="0"/>
              <a:t>, </a:t>
            </a:r>
            <a:r>
              <a:rPr lang="cs-CZ" sz="2800" dirty="0" err="1"/>
              <a:t>breathlessness</a:t>
            </a:r>
            <a:r>
              <a:rPr lang="cs-CZ" sz="2800" dirty="0"/>
              <a:t>, </a:t>
            </a:r>
            <a:r>
              <a:rPr lang="cs-CZ" sz="2800" dirty="0" err="1"/>
              <a:t>obstructive</a:t>
            </a:r>
            <a:r>
              <a:rPr lang="cs-CZ" sz="2800" dirty="0"/>
              <a:t> </a:t>
            </a:r>
            <a:r>
              <a:rPr lang="cs-CZ" sz="2800" dirty="0" err="1"/>
              <a:t>laryngeal</a:t>
            </a:r>
            <a:r>
              <a:rPr lang="cs-CZ" sz="2800" dirty="0"/>
              <a:t> </a:t>
            </a:r>
            <a:r>
              <a:rPr lang="cs-CZ" sz="2800" dirty="0" err="1"/>
              <a:t>oedema</a:t>
            </a:r>
            <a:endParaRPr lang="cs-CZ" sz="2800" dirty="0"/>
          </a:p>
          <a:p>
            <a:r>
              <a:rPr lang="cs-CZ" sz="2800" dirty="0"/>
              <a:t>4. </a:t>
            </a:r>
            <a:r>
              <a:rPr lang="cs-CZ" sz="2800" b="1" dirty="0" err="1"/>
              <a:t>Anaphylaxis</a:t>
            </a:r>
            <a:r>
              <a:rPr lang="cs-CZ" sz="2800" b="1" dirty="0"/>
              <a:t> –</a:t>
            </a:r>
            <a:r>
              <a:rPr lang="cs-CZ" sz="2800" dirty="0"/>
              <a:t> severe </a:t>
            </a:r>
            <a:r>
              <a:rPr lang="cs-CZ" sz="2800" dirty="0" err="1"/>
              <a:t>difficulty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</a:t>
            </a:r>
            <a:r>
              <a:rPr lang="cs-CZ" sz="2800" dirty="0" err="1"/>
              <a:t>breathing</a:t>
            </a:r>
            <a:r>
              <a:rPr lang="cs-CZ" sz="2800" dirty="0"/>
              <a:t>, </a:t>
            </a:r>
            <a:r>
              <a:rPr lang="cs-CZ" sz="2800" dirty="0" err="1"/>
              <a:t>shock</a:t>
            </a:r>
            <a:r>
              <a:rPr lang="cs-CZ" sz="2800" dirty="0"/>
              <a:t>, </a:t>
            </a:r>
            <a:r>
              <a:rPr lang="cs-CZ" sz="2800" dirty="0" err="1"/>
              <a:t>arrythmia</a:t>
            </a:r>
            <a:r>
              <a:rPr lang="cs-CZ" sz="2800"/>
              <a:t>,                                         loss</a:t>
            </a:r>
            <a:r>
              <a:rPr lang="cs-CZ" sz="2800" dirty="0"/>
              <a:t> of </a:t>
            </a:r>
            <a:r>
              <a:rPr lang="cs-CZ" sz="2800" dirty="0" err="1"/>
              <a:t>consciouness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95478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Urticarial</a:t>
            </a:r>
            <a:r>
              <a:rPr lang="cs-CZ" dirty="0"/>
              <a:t> and </a:t>
            </a:r>
            <a:r>
              <a:rPr lang="cs-CZ" dirty="0" err="1"/>
              <a:t>anaphylactic</a:t>
            </a:r>
            <a:r>
              <a:rPr lang="cs-CZ" dirty="0"/>
              <a:t> </a:t>
            </a:r>
            <a:r>
              <a:rPr lang="cs-CZ" dirty="0" err="1"/>
              <a:t>reactions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08F683-3010-A4DA-B169-848547B0F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Therapy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stopped</a:t>
            </a:r>
            <a:r>
              <a:rPr lang="cs-CZ" dirty="0"/>
              <a:t> </a:t>
            </a:r>
            <a:r>
              <a:rPr lang="cs-CZ" dirty="0" err="1"/>
              <a:t>immediatelly</a:t>
            </a:r>
            <a:r>
              <a:rPr lang="cs-CZ" dirty="0"/>
              <a:t>, </a:t>
            </a:r>
          </a:p>
          <a:p>
            <a:r>
              <a:rPr lang="cs-CZ" dirty="0" err="1"/>
              <a:t>Antihistaminics</a:t>
            </a:r>
            <a:r>
              <a:rPr lang="cs-CZ" dirty="0"/>
              <a:t>, </a:t>
            </a:r>
            <a:r>
              <a:rPr lang="cs-CZ" dirty="0" err="1"/>
              <a:t>steroids</a:t>
            </a:r>
            <a:endParaRPr lang="cs-CZ" dirty="0"/>
          </a:p>
          <a:p>
            <a:endParaRPr lang="cs-CZ" dirty="0"/>
          </a:p>
          <a:p>
            <a:r>
              <a:rPr lang="cs-CZ" b="1" dirty="0" err="1"/>
              <a:t>Prevention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washed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  <a:p>
            <a:r>
              <a:rPr lang="cs-CZ" dirty="0"/>
              <a:t>                     plasma ?</a:t>
            </a:r>
          </a:p>
        </p:txBody>
      </p:sp>
    </p:spTree>
    <p:extLst>
      <p:ext uri="{BB962C8B-B14F-4D97-AF65-F5344CB8AC3E}">
        <p14:creationId xmlns:p14="http://schemas.microsoft.com/office/powerpoint/2010/main" val="24222241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Anaphylaxis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HYPOTENSION</a:t>
            </a:r>
          </a:p>
          <a:p>
            <a:r>
              <a:rPr lang="cs-CZ" dirty="0" err="1"/>
              <a:t>Erythema</a:t>
            </a:r>
            <a:endParaRPr lang="cs-CZ" dirty="0"/>
          </a:p>
          <a:p>
            <a:r>
              <a:rPr lang="cs-CZ" dirty="0" err="1"/>
              <a:t>Dyspnea</a:t>
            </a:r>
            <a:endParaRPr lang="cs-CZ" dirty="0"/>
          </a:p>
          <a:p>
            <a:r>
              <a:rPr lang="cs-CZ" dirty="0" err="1"/>
              <a:t>Stridor</a:t>
            </a:r>
            <a:endParaRPr lang="cs-CZ" dirty="0"/>
          </a:p>
          <a:p>
            <a:r>
              <a:rPr lang="cs-CZ" dirty="0" err="1"/>
              <a:t>Angioedema</a:t>
            </a:r>
            <a:endParaRPr lang="cs-CZ" dirty="0"/>
          </a:p>
          <a:p>
            <a:r>
              <a:rPr lang="cs-CZ" dirty="0" err="1"/>
              <a:t>Generalized</a:t>
            </a:r>
            <a:r>
              <a:rPr lang="cs-CZ" dirty="0"/>
              <a:t> pruritus</a:t>
            </a:r>
          </a:p>
          <a:p>
            <a:r>
              <a:rPr lang="cs-CZ" dirty="0" err="1"/>
              <a:t>Hives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7103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EDBC9-D977-4219-9AB1-2114E1D72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Anaphylaxis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47FA0-8DA8-4DC8-AFD1-B5A360F40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330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HYPOTENSION – </a:t>
            </a:r>
            <a:r>
              <a:rPr lang="cs-CZ" dirty="0" err="1"/>
              <a:t>loss</a:t>
            </a:r>
            <a:r>
              <a:rPr lang="cs-CZ" dirty="0"/>
              <a:t> of </a:t>
            </a:r>
            <a:r>
              <a:rPr lang="cs-CZ" dirty="0" err="1"/>
              <a:t>consciouness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(</a:t>
            </a:r>
            <a:r>
              <a:rPr lang="cs-CZ" dirty="0" err="1"/>
              <a:t>obstructive</a:t>
            </a:r>
            <a:r>
              <a:rPr lang="cs-CZ" dirty="0"/>
              <a:t> </a:t>
            </a:r>
            <a:r>
              <a:rPr lang="cs-CZ" dirty="0" err="1"/>
              <a:t>laryngeal</a:t>
            </a:r>
            <a:r>
              <a:rPr lang="cs-CZ" dirty="0"/>
              <a:t> </a:t>
            </a:r>
            <a:r>
              <a:rPr lang="cs-CZ" dirty="0" err="1"/>
              <a:t>oedema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  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B4C22A-B37D-45E9-780B-5FB15E705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acute shortness of breath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239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Anaphylaxis</a:t>
            </a:r>
            <a:r>
              <a:rPr lang="cs-CZ" dirty="0"/>
              <a:t> - </a:t>
            </a:r>
            <a:r>
              <a:rPr lang="cs-CZ" dirty="0" err="1"/>
              <a:t>therapy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stop </a:t>
            </a:r>
            <a:r>
              <a:rPr lang="cs-CZ" dirty="0" err="1"/>
              <a:t>transfusion</a:t>
            </a:r>
            <a:r>
              <a:rPr lang="cs-CZ" dirty="0"/>
              <a:t>, </a:t>
            </a:r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vein</a:t>
            </a:r>
            <a:endParaRPr lang="cs-CZ" dirty="0"/>
          </a:p>
          <a:p>
            <a:r>
              <a:rPr lang="cs-CZ" dirty="0"/>
              <a:t>2. </a:t>
            </a:r>
            <a:r>
              <a:rPr lang="cs-CZ" dirty="0" err="1"/>
              <a:t>maintaining</a:t>
            </a:r>
            <a:r>
              <a:rPr lang="cs-CZ" dirty="0"/>
              <a:t> of </a:t>
            </a:r>
            <a:r>
              <a:rPr lang="cs-CZ" dirty="0" err="1"/>
              <a:t>vital</a:t>
            </a:r>
            <a:r>
              <a:rPr lang="cs-CZ" dirty="0"/>
              <a:t> </a:t>
            </a:r>
            <a:r>
              <a:rPr lang="cs-CZ" dirty="0" err="1"/>
              <a:t>functions</a:t>
            </a:r>
            <a:r>
              <a:rPr lang="cs-CZ" dirty="0"/>
              <a:t> </a:t>
            </a:r>
          </a:p>
          <a:p>
            <a:r>
              <a:rPr lang="cs-CZ" dirty="0"/>
              <a:t>3. </a:t>
            </a:r>
            <a:r>
              <a:rPr lang="cs-CZ" dirty="0" err="1"/>
              <a:t>treatment</a:t>
            </a:r>
            <a:r>
              <a:rPr lang="cs-CZ" dirty="0"/>
              <a:t> of </a:t>
            </a:r>
            <a:r>
              <a:rPr lang="cs-CZ" dirty="0" err="1"/>
              <a:t>allergic</a:t>
            </a:r>
            <a:r>
              <a:rPr lang="cs-CZ" dirty="0"/>
              <a:t> </a:t>
            </a:r>
            <a:r>
              <a:rPr lang="cs-CZ" dirty="0" err="1"/>
              <a:t>manifestations</a:t>
            </a:r>
            <a:endParaRPr lang="cs-CZ" dirty="0"/>
          </a:p>
          <a:p>
            <a:r>
              <a:rPr lang="cs-CZ" dirty="0"/>
              <a:t>4. anti-</a:t>
            </a:r>
            <a:r>
              <a:rPr lang="cs-CZ" dirty="0" err="1"/>
              <a:t>shock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9628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Anaphylaxis</a:t>
            </a:r>
            <a:r>
              <a:rPr lang="cs-CZ" dirty="0"/>
              <a:t> - </a:t>
            </a:r>
            <a:r>
              <a:rPr lang="cs-CZ" dirty="0" err="1"/>
              <a:t>prevention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Ig A deficit plasma</a:t>
            </a:r>
          </a:p>
          <a:p>
            <a:endParaRPr lang="cs-CZ" dirty="0"/>
          </a:p>
          <a:p>
            <a:r>
              <a:rPr lang="cs-CZ" dirty="0" err="1"/>
              <a:t>Washed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5672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Bacterial</a:t>
            </a:r>
            <a:r>
              <a:rPr lang="cs-CZ" dirty="0"/>
              <a:t> </a:t>
            </a:r>
            <a:r>
              <a:rPr lang="cs-CZ" dirty="0" err="1"/>
              <a:t>contamination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signs</a:t>
            </a:r>
            <a:r>
              <a:rPr lang="cs-CZ" dirty="0"/>
              <a:t>:</a:t>
            </a:r>
          </a:p>
          <a:p>
            <a:r>
              <a:rPr lang="cs-CZ" dirty="0" err="1"/>
              <a:t>fever</a:t>
            </a:r>
            <a:r>
              <a:rPr lang="cs-CZ" dirty="0"/>
              <a:t> (BT&gt;2°C),</a:t>
            </a:r>
          </a:p>
          <a:p>
            <a:r>
              <a:rPr lang="cs-CZ" dirty="0" err="1"/>
              <a:t>chills</a:t>
            </a:r>
            <a:r>
              <a:rPr lang="cs-CZ" dirty="0"/>
              <a:t>, </a:t>
            </a:r>
            <a:r>
              <a:rPr lang="cs-CZ" dirty="0" err="1"/>
              <a:t>shivers</a:t>
            </a:r>
            <a:r>
              <a:rPr lang="cs-CZ" dirty="0"/>
              <a:t>,</a:t>
            </a:r>
          </a:p>
          <a:p>
            <a:r>
              <a:rPr lang="cs-CZ" dirty="0" err="1"/>
              <a:t>nausea</a:t>
            </a:r>
            <a:r>
              <a:rPr lang="cs-CZ" dirty="0"/>
              <a:t>, </a:t>
            </a:r>
            <a:r>
              <a:rPr lang="cs-CZ" dirty="0" err="1"/>
              <a:t>vomiting</a:t>
            </a:r>
            <a:r>
              <a:rPr lang="cs-CZ" dirty="0"/>
              <a:t>,</a:t>
            </a:r>
          </a:p>
          <a:p>
            <a:r>
              <a:rPr lang="cs-CZ" dirty="0"/>
              <a:t>HYPOTENSION, </a:t>
            </a:r>
            <a:r>
              <a:rPr lang="cs-CZ" dirty="0" err="1"/>
              <a:t>collapse</a:t>
            </a:r>
            <a:r>
              <a:rPr lang="cs-CZ" dirty="0"/>
              <a:t>, </a:t>
            </a:r>
            <a:r>
              <a:rPr lang="cs-CZ" dirty="0" err="1"/>
              <a:t>shock</a:t>
            </a:r>
            <a:r>
              <a:rPr lang="cs-CZ" dirty="0"/>
              <a:t>,</a:t>
            </a:r>
          </a:p>
          <a:p>
            <a:r>
              <a:rPr lang="cs-CZ" dirty="0"/>
              <a:t>DIC, </a:t>
            </a:r>
            <a:r>
              <a:rPr lang="cs-CZ" dirty="0" err="1"/>
              <a:t>intravascular</a:t>
            </a:r>
            <a:r>
              <a:rPr lang="cs-CZ" dirty="0"/>
              <a:t> </a:t>
            </a:r>
            <a:r>
              <a:rPr lang="cs-CZ" dirty="0" err="1"/>
              <a:t>haemolysis</a:t>
            </a:r>
            <a:r>
              <a:rPr lang="cs-CZ" dirty="0"/>
              <a:t>,</a:t>
            </a:r>
          </a:p>
          <a:p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0435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ighlight>
                  <a:srgbClr val="FFFF00"/>
                </a:highlight>
              </a:rPr>
              <a:t>Bacterial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contamination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Yersinia..Serratia..(ERYTHROCYTES)</a:t>
            </a:r>
          </a:p>
          <a:p>
            <a:endParaRPr lang="cs-CZ" dirty="0"/>
          </a:p>
          <a:p>
            <a:r>
              <a:rPr lang="cs-CZ" dirty="0"/>
              <a:t>Staphylococcus..Enterobacterie..</a:t>
            </a:r>
          </a:p>
          <a:p>
            <a:pPr marL="0" indent="0">
              <a:buNone/>
            </a:pPr>
            <a:r>
              <a:rPr lang="cs-CZ" dirty="0"/>
              <a:t>				(PLATELETS)</a:t>
            </a:r>
          </a:p>
        </p:txBody>
      </p:sp>
    </p:spTree>
    <p:extLst>
      <p:ext uri="{BB962C8B-B14F-4D97-AF65-F5344CB8AC3E}">
        <p14:creationId xmlns:p14="http://schemas.microsoft.com/office/powerpoint/2010/main" val="6636495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Bacterial</a:t>
            </a:r>
            <a:r>
              <a:rPr lang="cs-CZ" dirty="0"/>
              <a:t> </a:t>
            </a:r>
            <a:r>
              <a:rPr lang="cs-CZ" dirty="0" err="1"/>
              <a:t>contamination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Primary</a:t>
            </a:r>
            <a:endParaRPr lang="cs-CZ" dirty="0"/>
          </a:p>
          <a:p>
            <a:r>
              <a:rPr lang="cs-CZ" dirty="0" err="1"/>
              <a:t>Secondary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863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>
                <a:highlight>
                  <a:srgbClr val="FFFF00"/>
                </a:highlight>
              </a:rPr>
              <a:t>Haemolytic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transfusion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reaction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1095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Haemolysis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accelerated</a:t>
            </a:r>
            <a:r>
              <a:rPr lang="cs-CZ" dirty="0"/>
              <a:t> </a:t>
            </a:r>
            <a:r>
              <a:rPr lang="cs-CZ" dirty="0" err="1"/>
              <a:t>clearance</a:t>
            </a:r>
            <a:r>
              <a:rPr lang="cs-CZ" dirty="0"/>
              <a:t> of </a:t>
            </a:r>
            <a:r>
              <a:rPr lang="cs-CZ" dirty="0" err="1"/>
              <a:t>erythrocytes</a:t>
            </a:r>
            <a:r>
              <a:rPr lang="cs-CZ" dirty="0"/>
              <a:t> in a </a:t>
            </a:r>
            <a:r>
              <a:rPr lang="cs-CZ" dirty="0" err="1"/>
              <a:t>transfusion</a:t>
            </a:r>
            <a:r>
              <a:rPr lang="cs-CZ" dirty="0"/>
              <a:t> recipient.</a:t>
            </a:r>
          </a:p>
          <a:p>
            <a:r>
              <a:rPr lang="cs-CZ" dirty="0"/>
              <a:t>Cause: </a:t>
            </a:r>
            <a:r>
              <a:rPr lang="cs-CZ" dirty="0" err="1"/>
              <a:t>immunological</a:t>
            </a:r>
            <a:r>
              <a:rPr lang="cs-CZ" dirty="0"/>
              <a:t> </a:t>
            </a:r>
            <a:r>
              <a:rPr lang="cs-CZ" dirty="0" err="1"/>
              <a:t>incompatibility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donor and </a:t>
            </a:r>
            <a:r>
              <a:rPr lang="cs-CZ" dirty="0" err="1"/>
              <a:t>the</a:t>
            </a:r>
            <a:r>
              <a:rPr lang="cs-CZ" dirty="0"/>
              <a:t> recipient. 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Bacterial</a:t>
            </a:r>
            <a:r>
              <a:rPr lang="cs-CZ" dirty="0"/>
              <a:t> </a:t>
            </a:r>
            <a:r>
              <a:rPr lang="cs-CZ" dirty="0" err="1"/>
              <a:t>contamination</a:t>
            </a:r>
            <a:endParaRPr lang="cs-CZ" dirty="0"/>
          </a:p>
        </p:txBody>
      </p:sp>
      <p:sp>
        <p:nvSpPr>
          <p:cNvPr id="145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THERAPY:</a:t>
            </a:r>
          </a:p>
          <a:p>
            <a:r>
              <a:rPr lang="cs-CZ" dirty="0"/>
              <a:t>1. Stop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! </a:t>
            </a:r>
          </a:p>
          <a:p>
            <a:pPr marL="0" indent="0">
              <a:buNone/>
            </a:pPr>
            <a:r>
              <a:rPr lang="cs-CZ" dirty="0"/>
              <a:t>	(</a:t>
            </a:r>
            <a:r>
              <a:rPr lang="cs-CZ" dirty="0" err="1"/>
              <a:t>retain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packs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investigation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2. </a:t>
            </a:r>
            <a:r>
              <a:rPr lang="cs-CZ" dirty="0" err="1"/>
              <a:t>Symptomatic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– </a:t>
            </a:r>
            <a:r>
              <a:rPr lang="cs-CZ" dirty="0" err="1"/>
              <a:t>perform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	</a:t>
            </a:r>
            <a:r>
              <a:rPr lang="cs-CZ" dirty="0" err="1"/>
              <a:t>supportive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(</a:t>
            </a:r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vital</a:t>
            </a:r>
            <a:r>
              <a:rPr lang="cs-CZ" dirty="0"/>
              <a:t> </a:t>
            </a:r>
            <a:r>
              <a:rPr lang="cs-CZ" dirty="0" err="1"/>
              <a:t>functions</a:t>
            </a:r>
            <a:r>
              <a:rPr lang="cs-CZ" dirty="0"/>
              <a:t> and </a:t>
            </a:r>
            <a:r>
              <a:rPr lang="cs-CZ" dirty="0" err="1"/>
              <a:t>diuresis</a:t>
            </a:r>
            <a:r>
              <a:rPr lang="cs-CZ" dirty="0"/>
              <a:t>) </a:t>
            </a:r>
          </a:p>
          <a:p>
            <a:pPr>
              <a:buFontTx/>
              <a:buNone/>
            </a:pPr>
            <a:r>
              <a:rPr lang="cs-CZ" dirty="0"/>
              <a:t>   3.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broad-spectrum</a:t>
            </a:r>
            <a:r>
              <a:rPr lang="cs-CZ" dirty="0"/>
              <a:t> ATB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	</a:t>
            </a:r>
            <a:r>
              <a:rPr lang="cs-CZ" dirty="0" err="1"/>
              <a:t>results</a:t>
            </a:r>
            <a:r>
              <a:rPr lang="cs-CZ" dirty="0"/>
              <a:t> of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cultures</a:t>
            </a:r>
            <a:r>
              <a:rPr lang="cs-CZ" dirty="0"/>
              <a:t> are </a:t>
            </a:r>
            <a:r>
              <a:rPr lang="cs-CZ" dirty="0" err="1"/>
              <a:t>known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8FC7F-1E31-521D-09BB-8794C3067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TA-</a:t>
            </a:r>
            <a:r>
              <a:rPr lang="cs-CZ" dirty="0" err="1"/>
              <a:t>GvHD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2518B-2AB0-8940-1F31-5AA853874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Immunologically</a:t>
            </a:r>
            <a:r>
              <a:rPr lang="cs-CZ" dirty="0"/>
              <a:t> </a:t>
            </a:r>
            <a:r>
              <a:rPr lang="cs-CZ" dirty="0" err="1"/>
              <a:t>competent</a:t>
            </a:r>
            <a:r>
              <a:rPr lang="cs-CZ" dirty="0"/>
              <a:t> </a:t>
            </a:r>
            <a:r>
              <a:rPr lang="cs-CZ" dirty="0" err="1"/>
              <a:t>allogenic</a:t>
            </a:r>
            <a:r>
              <a:rPr lang="cs-CZ" dirty="0"/>
              <a:t>                 T-</a:t>
            </a:r>
            <a:r>
              <a:rPr lang="cs-CZ" dirty="0" err="1"/>
              <a:t>lymphocytes</a:t>
            </a:r>
            <a:r>
              <a:rPr lang="cs-CZ" dirty="0"/>
              <a:t> in </a:t>
            </a:r>
            <a:r>
              <a:rPr lang="cs-CZ" dirty="0" err="1"/>
              <a:t>severely</a:t>
            </a:r>
            <a:r>
              <a:rPr lang="cs-CZ" dirty="0"/>
              <a:t> </a:t>
            </a:r>
            <a:r>
              <a:rPr lang="cs-CZ" dirty="0" err="1"/>
              <a:t>immunocompromised</a:t>
            </a:r>
            <a:r>
              <a:rPr lang="cs-CZ" dirty="0"/>
              <a:t> recipient.</a:t>
            </a:r>
          </a:p>
          <a:p>
            <a:endParaRPr lang="cs-CZ" dirty="0"/>
          </a:p>
          <a:p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signs</a:t>
            </a:r>
            <a:r>
              <a:rPr lang="cs-CZ" dirty="0"/>
              <a:t> are 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classic</a:t>
            </a:r>
            <a:r>
              <a:rPr lang="cs-CZ" dirty="0"/>
              <a:t> </a:t>
            </a:r>
            <a:r>
              <a:rPr lang="cs-CZ" dirty="0" err="1"/>
              <a:t>GvHD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9538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                                 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high</a:t>
            </a:r>
            <a:r>
              <a:rPr lang="cs-CZ" dirty="0"/>
              <a:t> risk of TA-</a:t>
            </a:r>
            <a:r>
              <a:rPr lang="cs-CZ" dirty="0" err="1"/>
              <a:t>GvHD</a:t>
            </a:r>
            <a:endParaRPr lang="cs-CZ" dirty="0"/>
          </a:p>
        </p:txBody>
      </p:sp>
      <p:sp>
        <p:nvSpPr>
          <p:cNvPr id="183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dirty="0"/>
              <a:t>   1.  GRANULOCYTES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2. 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identical</a:t>
            </a:r>
            <a:r>
              <a:rPr lang="cs-CZ" dirty="0"/>
              <a:t>                            	HLA </a:t>
            </a:r>
            <a:r>
              <a:rPr lang="cs-CZ" dirty="0" err="1"/>
              <a:t>haplotype</a:t>
            </a:r>
            <a:r>
              <a:rPr lang="cs-CZ" dirty="0"/>
              <a:t>  </a:t>
            </a:r>
          </a:p>
          <a:p>
            <a:endParaRPr lang="cs-CZ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D5A98-71F2-F15C-777A-55917CCC1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TA-</a:t>
            </a:r>
            <a:r>
              <a:rPr lang="cs-CZ" dirty="0" err="1"/>
              <a:t>GvHD</a:t>
            </a:r>
            <a:r>
              <a:rPr lang="cs-CZ" dirty="0"/>
              <a:t> - </a:t>
            </a:r>
            <a:r>
              <a:rPr lang="cs-CZ" dirty="0" err="1"/>
              <a:t>prevention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0142A-49D7-B6CF-E233-A3C341050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Gamma</a:t>
            </a:r>
            <a:r>
              <a:rPr lang="cs-CZ" dirty="0"/>
              <a:t> </a:t>
            </a:r>
            <a:r>
              <a:rPr lang="cs-CZ" dirty="0" err="1"/>
              <a:t>irradiation</a:t>
            </a:r>
            <a:r>
              <a:rPr lang="cs-CZ" dirty="0"/>
              <a:t> of </a:t>
            </a:r>
            <a:r>
              <a:rPr lang="cs-CZ" dirty="0" err="1"/>
              <a:t>celular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25 </a:t>
            </a:r>
            <a:r>
              <a:rPr lang="cs-CZ" dirty="0" err="1"/>
              <a:t>Gy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89740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ighlight>
                  <a:srgbClr val="FFFF00"/>
                </a:highlight>
              </a:rPr>
              <a:t>Transmission</a:t>
            </a:r>
            <a:r>
              <a:rPr lang="cs-CZ" dirty="0">
                <a:highlight>
                  <a:srgbClr val="FFFF00"/>
                </a:highlight>
              </a:rPr>
              <a:t> of </a:t>
            </a:r>
            <a:r>
              <a:rPr lang="cs-CZ" dirty="0" err="1">
                <a:highlight>
                  <a:srgbClr val="FFFF00"/>
                </a:highlight>
              </a:rPr>
              <a:t>infectious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diseases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Viruses</a:t>
            </a:r>
            <a:r>
              <a:rPr lang="cs-CZ" dirty="0"/>
              <a:t>, </a:t>
            </a:r>
            <a:r>
              <a:rPr lang="cs-CZ" dirty="0" err="1"/>
              <a:t>bacteria</a:t>
            </a:r>
            <a:r>
              <a:rPr lang="cs-CZ" dirty="0"/>
              <a:t>, protozoa, </a:t>
            </a:r>
            <a:r>
              <a:rPr lang="cs-CZ" dirty="0" err="1"/>
              <a:t>prions</a:t>
            </a:r>
            <a:r>
              <a:rPr lang="cs-CZ" dirty="0"/>
              <a:t>..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Any </a:t>
            </a:r>
            <a:r>
              <a:rPr lang="cs-CZ" dirty="0" err="1"/>
              <a:t>infectious</a:t>
            </a:r>
            <a:r>
              <a:rPr lang="cs-CZ" dirty="0"/>
              <a:t> agent </a:t>
            </a:r>
            <a:r>
              <a:rPr lang="cs-CZ" dirty="0" err="1"/>
              <a:t>present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donorś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stream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of </a:t>
            </a:r>
            <a:r>
              <a:rPr lang="cs-CZ" dirty="0" err="1"/>
              <a:t>collection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any </a:t>
            </a:r>
            <a:r>
              <a:rPr lang="cs-CZ" dirty="0" err="1"/>
              <a:t>infectious</a:t>
            </a:r>
            <a:r>
              <a:rPr lang="cs-CZ" dirty="0"/>
              <a:t> agent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contaminated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collection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02597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C8658-1B45-4730-9116-6BE911EC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ighlight>
                  <a:srgbClr val="FFFF00"/>
                </a:highlight>
              </a:rPr>
              <a:t>Transfusion</a:t>
            </a:r>
            <a:r>
              <a:rPr lang="cs-CZ" dirty="0">
                <a:highlight>
                  <a:srgbClr val="FFFF00"/>
                </a:highlight>
              </a:rPr>
              <a:t> – </a:t>
            </a:r>
            <a:r>
              <a:rPr lang="cs-CZ" dirty="0" err="1">
                <a:highlight>
                  <a:srgbClr val="FFFF00"/>
                </a:highlight>
              </a:rPr>
              <a:t>induced</a:t>
            </a:r>
            <a:r>
              <a:rPr lang="cs-CZ" dirty="0">
                <a:highlight>
                  <a:srgbClr val="FFFF00"/>
                </a:highlight>
              </a:rPr>
              <a:t>  </a:t>
            </a:r>
            <a:r>
              <a:rPr lang="cs-CZ" dirty="0" err="1">
                <a:highlight>
                  <a:srgbClr val="FFFF00"/>
                </a:highlight>
              </a:rPr>
              <a:t>circulatory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overload</a:t>
            </a:r>
            <a:r>
              <a:rPr lang="cs-CZ" dirty="0">
                <a:highlight>
                  <a:srgbClr val="FFFF00"/>
                </a:highlight>
              </a:rPr>
              <a:t> - TACO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E26C14-1865-4FF7-851C-A8577F625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Very rapid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 </a:t>
            </a:r>
            <a:r>
              <a:rPr lang="cs-CZ" dirty="0" err="1"/>
              <a:t>transfusions</a:t>
            </a:r>
            <a:r>
              <a:rPr lang="cs-CZ" dirty="0"/>
              <a:t> </a:t>
            </a:r>
            <a:r>
              <a:rPr lang="cs-CZ" dirty="0" err="1"/>
              <a:t>leading</a:t>
            </a:r>
            <a:r>
              <a:rPr lang="cs-CZ" dirty="0"/>
              <a:t> to </a:t>
            </a:r>
            <a:r>
              <a:rPr lang="cs-CZ" dirty="0" err="1"/>
              <a:t>acute</a:t>
            </a:r>
            <a:r>
              <a:rPr lang="cs-CZ" dirty="0"/>
              <a:t> </a:t>
            </a:r>
            <a:r>
              <a:rPr lang="cs-CZ" dirty="0" err="1"/>
              <a:t>hypervolemia</a:t>
            </a:r>
            <a:r>
              <a:rPr lang="cs-CZ" dirty="0"/>
              <a:t>.</a:t>
            </a:r>
          </a:p>
          <a:p>
            <a:r>
              <a:rPr lang="cs-CZ" dirty="0" err="1"/>
              <a:t>Newborns</a:t>
            </a:r>
            <a:r>
              <a:rPr lang="cs-CZ" dirty="0"/>
              <a:t>, </a:t>
            </a:r>
            <a:r>
              <a:rPr lang="cs-CZ" dirty="0" err="1"/>
              <a:t>children</a:t>
            </a:r>
            <a:r>
              <a:rPr lang="cs-CZ" dirty="0"/>
              <a:t> and </a:t>
            </a:r>
            <a:r>
              <a:rPr lang="cs-CZ" dirty="0" err="1"/>
              <a:t>patients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60 </a:t>
            </a:r>
            <a:r>
              <a:rPr lang="cs-CZ" dirty="0" err="1"/>
              <a:t>years</a:t>
            </a:r>
            <a:r>
              <a:rPr lang="cs-CZ" dirty="0"/>
              <a:t> of </a:t>
            </a:r>
            <a:r>
              <a:rPr lang="cs-CZ" dirty="0" err="1"/>
              <a:t>age</a:t>
            </a:r>
            <a:r>
              <a:rPr lang="cs-CZ" dirty="0"/>
              <a:t>.</a:t>
            </a:r>
          </a:p>
          <a:p>
            <a:r>
              <a:rPr lang="cs-CZ" dirty="0" err="1"/>
              <a:t>Cough</a:t>
            </a:r>
            <a:r>
              <a:rPr lang="cs-CZ" dirty="0"/>
              <a:t>, </a:t>
            </a:r>
            <a:r>
              <a:rPr lang="cs-CZ" dirty="0" err="1"/>
              <a:t>shortness</a:t>
            </a:r>
            <a:r>
              <a:rPr lang="cs-CZ" dirty="0"/>
              <a:t> of </a:t>
            </a:r>
            <a:r>
              <a:rPr lang="cs-CZ" dirty="0" err="1"/>
              <a:t>breath</a:t>
            </a:r>
            <a:r>
              <a:rPr lang="cs-CZ" dirty="0"/>
              <a:t>, </a:t>
            </a:r>
            <a:r>
              <a:rPr lang="cs-CZ" dirty="0" err="1"/>
              <a:t>cyanosis</a:t>
            </a:r>
            <a:r>
              <a:rPr lang="cs-CZ" dirty="0"/>
              <a:t>, </a:t>
            </a:r>
            <a:r>
              <a:rPr lang="cs-CZ" dirty="0" err="1"/>
              <a:t>headache</a:t>
            </a:r>
            <a:r>
              <a:rPr lang="cs-CZ" dirty="0"/>
              <a:t>, </a:t>
            </a:r>
            <a:r>
              <a:rPr lang="cs-CZ" dirty="0" err="1"/>
              <a:t>tachycardia</a:t>
            </a:r>
            <a:r>
              <a:rPr lang="cs-CZ" dirty="0"/>
              <a:t>, </a:t>
            </a:r>
            <a:r>
              <a:rPr lang="cs-CZ" dirty="0" err="1"/>
              <a:t>cardiac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.</a:t>
            </a:r>
          </a:p>
          <a:p>
            <a:r>
              <a:rPr lang="cs-CZ" dirty="0" err="1"/>
              <a:t>Transfusion</a:t>
            </a:r>
            <a:r>
              <a:rPr lang="cs-CZ" dirty="0"/>
              <a:t> 1 ml/kg/hod</a:t>
            </a:r>
          </a:p>
        </p:txBody>
      </p:sp>
    </p:spTree>
    <p:extLst>
      <p:ext uri="{BB962C8B-B14F-4D97-AF65-F5344CB8AC3E}">
        <p14:creationId xmlns:p14="http://schemas.microsoft.com/office/powerpoint/2010/main" val="34243593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Outcome</a:t>
            </a:r>
            <a:endParaRPr lang="cs-CZ" dirty="0"/>
          </a:p>
        </p:txBody>
      </p:sp>
      <p:sp>
        <p:nvSpPr>
          <p:cNvPr id="188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.</a:t>
            </a:r>
          </a:p>
          <a:p>
            <a:r>
              <a:rPr lang="cs-CZ" dirty="0"/>
              <a:t>Report </a:t>
            </a:r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reactions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Reporting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quality</a:t>
            </a:r>
            <a:r>
              <a:rPr lang="cs-CZ" dirty="0"/>
              <a:t> of </a:t>
            </a:r>
            <a:r>
              <a:rPr lang="cs-CZ" dirty="0" err="1"/>
              <a:t>hemotherapy</a:t>
            </a:r>
            <a:r>
              <a:rPr lang="cs-CZ" dirty="0"/>
              <a:t>!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Outcome</a:t>
            </a:r>
            <a:r>
              <a:rPr lang="cs-CZ" dirty="0"/>
              <a:t> 2</a:t>
            </a:r>
          </a:p>
        </p:txBody>
      </p:sp>
      <p:sp>
        <p:nvSpPr>
          <p:cNvPr id="1894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highlight>
                <a:srgbClr val="FFFF00"/>
              </a:highlight>
            </a:endParaRPr>
          </a:p>
          <a:p>
            <a:endParaRPr lang="cs-CZ" dirty="0">
              <a:highlight>
                <a:srgbClr val="FFFF00"/>
              </a:highlight>
            </a:endParaRP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safest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                                           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administered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62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Haemolytic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</a:t>
            </a:r>
            <a:r>
              <a:rPr lang="cs-CZ" dirty="0" err="1"/>
              <a:t>reaction</a:t>
            </a:r>
            <a:endParaRPr lang="cs-CZ" dirty="0"/>
          </a:p>
        </p:txBody>
      </p:sp>
      <p:sp>
        <p:nvSpPr>
          <p:cNvPr id="1105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ACUTE: no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24 </a:t>
            </a:r>
            <a:r>
              <a:rPr lang="cs-CZ" dirty="0" err="1"/>
              <a:t>hours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transfusion</a:t>
            </a:r>
            <a:r>
              <a:rPr lang="cs-CZ" dirty="0"/>
              <a:t>  (</a:t>
            </a:r>
            <a:r>
              <a:rPr lang="cs-CZ" dirty="0" err="1"/>
              <a:t>intravascular</a:t>
            </a:r>
            <a:r>
              <a:rPr lang="cs-CZ" dirty="0"/>
              <a:t> </a:t>
            </a:r>
            <a:r>
              <a:rPr lang="cs-CZ" dirty="0" err="1"/>
              <a:t>haemolysis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DELAYED: </a:t>
            </a:r>
            <a:r>
              <a:rPr lang="cs-CZ" dirty="0" err="1"/>
              <a:t>within</a:t>
            </a:r>
            <a:r>
              <a:rPr lang="cs-CZ" dirty="0"/>
              <a:t> 5 - 7 </a:t>
            </a:r>
            <a:r>
              <a:rPr lang="cs-CZ" dirty="0" err="1"/>
              <a:t>days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transfusion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extravascular</a:t>
            </a:r>
            <a:r>
              <a:rPr lang="cs-CZ" dirty="0"/>
              <a:t> </a:t>
            </a:r>
            <a:r>
              <a:rPr lang="cs-CZ" dirty="0" err="1"/>
              <a:t>haemolysis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Etiology and incidence AHTR</a:t>
            </a:r>
          </a:p>
        </p:txBody>
      </p:sp>
      <p:sp>
        <p:nvSpPr>
          <p:cNvPr id="1116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AB0 </a:t>
            </a:r>
            <a:r>
              <a:rPr lang="cs-CZ" dirty="0" err="1"/>
              <a:t>incompatibility</a:t>
            </a:r>
            <a:endParaRPr lang="cs-CZ" dirty="0"/>
          </a:p>
          <a:p>
            <a:r>
              <a:rPr lang="cs-CZ" dirty="0" err="1"/>
              <a:t>Clerical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 !!!</a:t>
            </a:r>
          </a:p>
          <a:p>
            <a:r>
              <a:rPr lang="cs-CZ" dirty="0"/>
              <a:t>1:30 000 </a:t>
            </a:r>
            <a:r>
              <a:rPr lang="cs-CZ" dirty="0" err="1"/>
              <a:t>transfusion</a:t>
            </a:r>
            <a:endParaRPr lang="cs-CZ" dirty="0"/>
          </a:p>
          <a:p>
            <a:r>
              <a:rPr lang="cs-CZ" dirty="0"/>
              <a:t>1 - 2 </a:t>
            </a:r>
            <a:r>
              <a:rPr lang="cs-CZ" dirty="0" err="1"/>
              <a:t>T.U.incomp</a:t>
            </a:r>
            <a:r>
              <a:rPr lang="cs-CZ" dirty="0"/>
              <a:t>. </a:t>
            </a:r>
            <a:r>
              <a:rPr lang="cs-CZ" dirty="0" err="1"/>
              <a:t>ery</a:t>
            </a:r>
            <a:r>
              <a:rPr lang="cs-CZ" dirty="0"/>
              <a:t> - 25% pat. +</a:t>
            </a:r>
          </a:p>
          <a:p>
            <a:r>
              <a:rPr lang="cs-CZ" dirty="0"/>
              <a:t>More </a:t>
            </a:r>
            <a:r>
              <a:rPr lang="cs-CZ" dirty="0" err="1"/>
              <a:t>than</a:t>
            </a:r>
            <a:r>
              <a:rPr lang="cs-CZ" dirty="0"/>
              <a:t> 2 T.U. </a:t>
            </a:r>
            <a:r>
              <a:rPr lang="cs-CZ" dirty="0" err="1"/>
              <a:t>incomp</a:t>
            </a:r>
            <a:r>
              <a:rPr lang="cs-CZ" dirty="0"/>
              <a:t>. </a:t>
            </a:r>
            <a:r>
              <a:rPr lang="cs-CZ" dirty="0" err="1"/>
              <a:t>ery</a:t>
            </a:r>
            <a:r>
              <a:rPr lang="cs-CZ" dirty="0"/>
              <a:t> - 44% pat. +</a:t>
            </a:r>
          </a:p>
          <a:p>
            <a:r>
              <a:rPr lang="cs-CZ" dirty="0"/>
              <a:t>CAVE!  ONLY 30 ml of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„A“ to pat. „0“  CAN CAUSE DEATH !!!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Clerical</a:t>
            </a:r>
            <a:r>
              <a:rPr lang="cs-CZ" dirty="0"/>
              <a:t> </a:t>
            </a:r>
            <a:r>
              <a:rPr lang="cs-CZ" dirty="0" err="1"/>
              <a:t>error</a:t>
            </a:r>
            <a:endParaRPr lang="cs-CZ" dirty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mistaken</a:t>
            </a:r>
            <a:r>
              <a:rPr lang="cs-CZ" dirty="0"/>
              <a:t> identity of </a:t>
            </a:r>
            <a:r>
              <a:rPr lang="cs-CZ" dirty="0" err="1"/>
              <a:t>blood</a:t>
            </a:r>
            <a:r>
              <a:rPr lang="cs-CZ" dirty="0"/>
              <a:t> donor</a:t>
            </a:r>
          </a:p>
          <a:p>
            <a:r>
              <a:rPr lang="cs-CZ" dirty="0"/>
              <a:t>A </a:t>
            </a:r>
            <a:r>
              <a:rPr lang="cs-CZ" dirty="0" err="1"/>
              <a:t>mistaken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donor sample </a:t>
            </a:r>
          </a:p>
          <a:p>
            <a:r>
              <a:rPr lang="cs-CZ" dirty="0"/>
              <a:t>A </a:t>
            </a:r>
            <a:r>
              <a:rPr lang="cs-CZ" dirty="0" err="1"/>
              <a:t>mistaken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record</a:t>
            </a:r>
            <a:r>
              <a:rPr lang="cs-CZ" dirty="0"/>
              <a:t> </a:t>
            </a:r>
          </a:p>
          <a:p>
            <a:r>
              <a:rPr lang="cs-CZ" dirty="0"/>
              <a:t>A </a:t>
            </a:r>
            <a:r>
              <a:rPr lang="cs-CZ" dirty="0" err="1"/>
              <a:t>mistaken</a:t>
            </a:r>
            <a:r>
              <a:rPr lang="cs-CZ" dirty="0"/>
              <a:t> </a:t>
            </a:r>
            <a:r>
              <a:rPr lang="cs-CZ" dirty="0" err="1"/>
              <a:t>labelling</a:t>
            </a:r>
            <a:r>
              <a:rPr lang="cs-CZ" dirty="0"/>
              <a:t> of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components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mistaken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sample</a:t>
            </a:r>
          </a:p>
          <a:p>
            <a:r>
              <a:rPr lang="cs-CZ" dirty="0"/>
              <a:t>A </a:t>
            </a:r>
            <a:r>
              <a:rPr lang="cs-CZ" dirty="0" err="1"/>
              <a:t>mistaken</a:t>
            </a:r>
            <a:r>
              <a:rPr lang="cs-CZ" dirty="0"/>
              <a:t> identity of </a:t>
            </a:r>
            <a:r>
              <a:rPr lang="cs-CZ" dirty="0" err="1"/>
              <a:t>patient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bedside</a:t>
            </a:r>
            <a:r>
              <a:rPr lang="cs-CZ" dirty="0"/>
              <a:t> </a:t>
            </a:r>
            <a:r>
              <a:rPr lang="cs-CZ" dirty="0" err="1"/>
              <a:t>mistaken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component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otransfuzní+reakce++a+komplikace+2018 (září) - verze pro studenty[20190104114839850].mdb"/>
</p:tagLst>
</file>

<file path=ppt/theme/theme1.xml><?xml version="1.0" encoding="utf-8"?>
<a:theme xmlns:a="http://schemas.openxmlformats.org/drawingml/2006/main" name="Prezentace VFN - titulní/závěrečný sníme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 VFN - lišta dol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ezentace VFN - lišta nahoř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S-VFN-21_sablona_prezentace_Powerpoint</Template>
  <TotalTime>7723</TotalTime>
  <Words>3091</Words>
  <Application>Microsoft Office PowerPoint</Application>
  <PresentationFormat>Předvádění na obrazovce (4:3)</PresentationFormat>
  <Paragraphs>474</Paragraphs>
  <Slides>67</Slides>
  <Notes>63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67</vt:i4>
      </vt:variant>
    </vt:vector>
  </HeadingPairs>
  <TitlesOfParts>
    <vt:vector size="75" baseType="lpstr">
      <vt:lpstr>Arial</vt:lpstr>
      <vt:lpstr>Calibri</vt:lpstr>
      <vt:lpstr>inherit</vt:lpstr>
      <vt:lpstr>Segoe UI</vt:lpstr>
      <vt:lpstr>Wingdings</vt:lpstr>
      <vt:lpstr>Prezentace VFN - titulní/závěrečný snímek</vt:lpstr>
      <vt:lpstr>Prezentace VFN - lišta dole</vt:lpstr>
      <vt:lpstr>Prezentace VFN - lišta nahoře</vt:lpstr>
      <vt:lpstr>Adverse Transfusion Reaction and Complication   in a Clinical Practice </vt:lpstr>
      <vt:lpstr>Hemovigilance</vt:lpstr>
      <vt:lpstr>Adverse reaction</vt:lpstr>
      <vt:lpstr>Adverse reaction</vt:lpstr>
      <vt:lpstr>Averting transfusion risks</vt:lpstr>
      <vt:lpstr>Haemolytic transfusion reaction</vt:lpstr>
      <vt:lpstr>Haemolytic transfusion reaction</vt:lpstr>
      <vt:lpstr>Etiology and incidence AHTR</vt:lpstr>
      <vt:lpstr>Clerical error</vt:lpstr>
      <vt:lpstr>Checks prior to transfusion</vt:lpstr>
      <vt:lpstr>Clinical signs of AHTR</vt:lpstr>
      <vt:lpstr>Clinical signs of AHTR</vt:lpstr>
      <vt:lpstr>Clinical signs of AHTR</vt:lpstr>
      <vt:lpstr>Complications of AHTR</vt:lpstr>
      <vt:lpstr>Immediate action if you suspect AHTR</vt:lpstr>
      <vt:lpstr>Ensuring of patient with AHTR</vt:lpstr>
      <vt:lpstr>Prevention of AHTR</vt:lpstr>
      <vt:lpstr>Delayed haemolytic reaction (DHTR)</vt:lpstr>
      <vt:lpstr>DHTR – Case Report</vt:lpstr>
      <vt:lpstr>Results</vt:lpstr>
      <vt:lpstr>Results</vt:lpstr>
      <vt:lpstr>IMUNOHEMATOLOGY</vt:lpstr>
      <vt:lpstr>Pacient: D pos., CCee, Cw neg., Kell neg.</vt:lpstr>
      <vt:lpstr>Alloantibody Identification </vt:lpstr>
      <vt:lpstr>Analysis</vt:lpstr>
      <vt:lpstr>Analysis</vt:lpstr>
      <vt:lpstr>Blood products-erythrocytes</vt:lpstr>
      <vt:lpstr>From health history</vt:lpstr>
      <vt:lpstr>Outcome and Mission</vt:lpstr>
      <vt:lpstr>Delayted haemolytic reaction (DHTR)</vt:lpstr>
      <vt:lpstr>Clinical signs of DHTR</vt:lpstr>
      <vt:lpstr>Therapy of DHTR</vt:lpstr>
      <vt:lpstr>Prevention of DHTR</vt:lpstr>
      <vt:lpstr>HTR - conclusion</vt:lpstr>
      <vt:lpstr>FNHTR</vt:lpstr>
      <vt:lpstr>FNHTR</vt:lpstr>
      <vt:lpstr>FNHTR</vt:lpstr>
      <vt:lpstr>FNHTR</vt:lpstr>
      <vt:lpstr>TRALI –A CASE REPORT</vt:lpstr>
      <vt:lpstr>TRALI –A CASE REPORT</vt:lpstr>
      <vt:lpstr>TRALI –A CASE REPORT</vt:lpstr>
      <vt:lpstr>TRALI –A CASE REPORT</vt:lpstr>
      <vt:lpstr>Pre-transfusion X-ray picture</vt:lpstr>
      <vt:lpstr>Post transfusion X-ray picture</vt:lpstr>
      <vt:lpstr>TRALI</vt:lpstr>
      <vt:lpstr>TRALI</vt:lpstr>
      <vt:lpstr>TRALI</vt:lpstr>
      <vt:lpstr>TRALI</vt:lpstr>
      <vt:lpstr>TRALI</vt:lpstr>
      <vt:lpstr>Urticarial and anaphylactic reactions</vt:lpstr>
      <vt:lpstr>Urticarial and anaphylactic reactions –clinical signs</vt:lpstr>
      <vt:lpstr>Urticarial and anaphylactic reactions</vt:lpstr>
      <vt:lpstr>Anaphylaxis</vt:lpstr>
      <vt:lpstr>Anaphylaxis</vt:lpstr>
      <vt:lpstr>Anaphylaxis - therapy</vt:lpstr>
      <vt:lpstr>Anaphylaxis - prevention</vt:lpstr>
      <vt:lpstr>Bacterial contamination</vt:lpstr>
      <vt:lpstr>Bacterial contamination</vt:lpstr>
      <vt:lpstr>Bacterial contamination</vt:lpstr>
      <vt:lpstr>Bacterial contamination</vt:lpstr>
      <vt:lpstr>TA-GvHD</vt:lpstr>
      <vt:lpstr>Blood products                                   with a high risk of TA-GvHD</vt:lpstr>
      <vt:lpstr>TA-GvHD - prevention</vt:lpstr>
      <vt:lpstr>Transmission of infectious diseases</vt:lpstr>
      <vt:lpstr>Transfusion – induced  circulatory overload - TACO</vt:lpstr>
      <vt:lpstr>Outcome</vt:lpstr>
      <vt:lpstr>Outcome 2</vt:lpstr>
    </vt:vector>
  </TitlesOfParts>
  <Company>VFN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transfuzního lékařství</dc:title>
  <dc:creator>Duskova Daniela</dc:creator>
  <cp:lastModifiedBy>Dušková Daniela, MUDr. Ph.D.</cp:lastModifiedBy>
  <cp:revision>653</cp:revision>
  <cp:lastPrinted>2022-11-08T09:21:17Z</cp:lastPrinted>
  <dcterms:created xsi:type="dcterms:W3CDTF">2012-11-26T08:38:40Z</dcterms:created>
  <dcterms:modified xsi:type="dcterms:W3CDTF">2024-03-04T14:03:41Z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063cd7f-2d21-486a-9f29-9c1683fdd175_Enabled">
    <vt:lpwstr>true</vt:lpwstr>
  </property>
  <property fmtid="{D5CDD505-2E9C-101B-9397-08002B2CF9AE}" pid="3" name="MSIP_Label_2063cd7f-2d21-486a-9f29-9c1683fdd175_SetDate">
    <vt:lpwstr>2022-01-20T07:34:42Z</vt:lpwstr>
  </property>
  <property fmtid="{D5CDD505-2E9C-101B-9397-08002B2CF9AE}" pid="4" name="MSIP_Label_2063cd7f-2d21-486a-9f29-9c1683fdd175_Method">
    <vt:lpwstr>Standard</vt:lpwstr>
  </property>
  <property fmtid="{D5CDD505-2E9C-101B-9397-08002B2CF9AE}" pid="5" name="MSIP_Label_2063cd7f-2d21-486a-9f29-9c1683fdd175_Name">
    <vt:lpwstr>2063cd7f-2d21-486a-9f29-9c1683fdd175</vt:lpwstr>
  </property>
  <property fmtid="{D5CDD505-2E9C-101B-9397-08002B2CF9AE}" pid="6" name="MSIP_Label_2063cd7f-2d21-486a-9f29-9c1683fdd175_SiteId">
    <vt:lpwstr>0f277086-d4e0-4971-bc1a-bbc5df0eb246</vt:lpwstr>
  </property>
  <property fmtid="{D5CDD505-2E9C-101B-9397-08002B2CF9AE}" pid="7" name="MSIP_Label_2063cd7f-2d21-486a-9f29-9c1683fdd175_ContentBits">
    <vt:lpwstr>0</vt:lpwstr>
  </property>
</Properties>
</file>